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handoutMasterIdLst>
    <p:handoutMasterId r:id="rId23"/>
  </p:handoutMasterIdLst>
  <p:sldIdLst>
    <p:sldId id="257" r:id="rId2"/>
    <p:sldId id="278" r:id="rId3"/>
    <p:sldId id="280" r:id="rId4"/>
    <p:sldId id="281" r:id="rId5"/>
    <p:sldId id="282" r:id="rId6"/>
    <p:sldId id="283" r:id="rId7"/>
    <p:sldId id="284" r:id="rId8"/>
    <p:sldId id="285" r:id="rId9"/>
    <p:sldId id="286" r:id="rId10"/>
    <p:sldId id="287" r:id="rId11"/>
    <p:sldId id="288" r:id="rId12"/>
    <p:sldId id="289" r:id="rId13"/>
    <p:sldId id="335" r:id="rId14"/>
    <p:sldId id="290" r:id="rId15"/>
    <p:sldId id="305" r:id="rId16"/>
    <p:sldId id="310" r:id="rId17"/>
    <p:sldId id="311" r:id="rId18"/>
    <p:sldId id="336" r:id="rId19"/>
    <p:sldId id="312" r:id="rId20"/>
    <p:sldId id="313" r:id="rId21"/>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3" d="100"/>
          <a:sy n="103" d="100"/>
        </p:scale>
        <p:origin x="-138"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pPr>
              <a:defRPr/>
            </a:pPr>
            <a:fld id="{20D38FAA-C444-49CC-AF22-7D224209A17B}" type="datetimeFigureOut">
              <a:rPr lang="en-US"/>
              <a:pPr>
                <a:defRPr/>
              </a:pPr>
              <a:t>9/5/2014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pPr>
              <a:defRPr/>
            </a:pPr>
            <a:fld id="{28AACD42-FE2A-4DF3-91BF-D002049620D1}"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063F2B27-72AD-4364-893E-592930A20513}" type="datetimeFigureOut">
              <a:rPr lang="en-US"/>
              <a:pPr>
                <a:defRPr/>
              </a:pPr>
              <a:t>9/5/2014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B96E4360-4592-40E8-BCE9-532D51E5EC2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defTabSz="927100" eaLnBrk="1" hangingPunct="1">
              <a:spcBef>
                <a:spcPct val="0"/>
              </a:spcBef>
            </a:pPr>
            <a:r>
              <a:rPr lang="en-US" smtClean="0">
                <a:latin typeface="Arial" pitchFamily="34" charset="0"/>
              </a:rPr>
              <a:t>Reading and writing integrated across content areas increases the opportunity and the need for more collaboration  and shared responsibility within a school for developing literacy in students. An example of the way that literacy skills will be used in science, social studies and math are provided. There is also an emphasis on the teaching of academic vocabulary in all subjects.</a:t>
            </a:r>
          </a:p>
          <a:p>
            <a:pPr defTabSz="927100" eaLnBrk="1" hangingPunct="1">
              <a:spcBef>
                <a:spcPct val="0"/>
              </a:spcBef>
            </a:pPr>
            <a:endParaRPr lang="en-US" smtClean="0">
              <a:latin typeface="Arial" pitchFamily="34" charset="0"/>
            </a:endParaRPr>
          </a:p>
          <a:p>
            <a:pPr defTabSz="927100" eaLnBrk="1" hangingPunct="1">
              <a:spcBef>
                <a:spcPct val="0"/>
              </a:spcBef>
            </a:pPr>
            <a:r>
              <a:rPr lang="en-US" smtClean="0">
                <a:latin typeface="Arial" pitchFamily="34" charset="0"/>
              </a:rPr>
              <a:t>The CCSS expect students to independently read and understand texts that are more challenging than traditionally used in the classroom. </a:t>
            </a:r>
          </a:p>
          <a:p>
            <a:pPr defTabSz="927100" eaLnBrk="1" hangingPunct="1">
              <a:spcBef>
                <a:spcPct val="0"/>
              </a:spcBef>
            </a:pPr>
            <a:endParaRPr lang="en-US" smtClean="0">
              <a:latin typeface="Arial" pitchFamily="34" charset="0"/>
            </a:endParaRPr>
          </a:p>
          <a:p>
            <a:pPr defTabSz="927100" eaLnBrk="1" hangingPunct="1">
              <a:spcBef>
                <a:spcPct val="0"/>
              </a:spcBef>
            </a:pPr>
            <a:r>
              <a:rPr lang="en-US" smtClean="0">
                <a:latin typeface="Arial" pitchFamily="34" charset="0"/>
              </a:rPr>
              <a:t>While college reading material has maintained or increased its complexity, reading materials in K-12 have become less complex and easier to read. The reading difficulty level of workplace material is also often greater than that required of Grade 12 students. </a:t>
            </a:r>
          </a:p>
          <a:p>
            <a:pPr defTabSz="927100" eaLnBrk="1" hangingPunct="1">
              <a:spcBef>
                <a:spcPct val="0"/>
              </a:spcBef>
            </a:pPr>
            <a:endParaRPr lang="en-US" smtClean="0">
              <a:latin typeface="Arial" pitchFamily="34" charset="0"/>
            </a:endParaRPr>
          </a:p>
          <a:p>
            <a:pPr defTabSz="927100" eaLnBrk="1" hangingPunct="1">
              <a:spcBef>
                <a:spcPct val="0"/>
              </a:spcBef>
            </a:pPr>
            <a:r>
              <a:rPr lang="en-US" smtClean="0">
                <a:latin typeface="Arial" pitchFamily="34" charset="0"/>
              </a:rPr>
              <a:t>The standards indicate that students should be able read subject area texts for the purpose of gaining information.  </a:t>
            </a:r>
          </a:p>
          <a:p>
            <a:pPr defTabSz="927100" eaLnBrk="1" hangingPunct="1">
              <a:spcBef>
                <a:spcPct val="0"/>
              </a:spcBef>
            </a:pPr>
            <a:endParaRPr lang="en-US" smtClean="0">
              <a:latin typeface="Arial" pitchFamily="34" charset="0"/>
            </a:endParaRPr>
          </a:p>
          <a:p>
            <a:pPr defTabSz="927100" eaLnBrk="1" hangingPunct="1">
              <a:spcBef>
                <a:spcPct val="0"/>
              </a:spcBef>
            </a:pPr>
            <a:r>
              <a:rPr lang="en-US" smtClean="0">
                <a:latin typeface="Arial" pitchFamily="34" charset="0"/>
              </a:rPr>
              <a:t>Standards are designed to develop students’ proficiency in literacy such that they will gradually become College and Career Ready and possess the knowledge and skills necessary to successfully enter post-secondary education or the world of work.</a:t>
            </a:r>
          </a:p>
          <a:p>
            <a:pPr defTabSz="927100" eaLnBrk="1" hangingPunct="1">
              <a:spcBef>
                <a:spcPct val="0"/>
              </a:spcBef>
            </a:pPr>
            <a:endParaRPr lang="en-US" smtClean="0">
              <a:latin typeface="Arial" pitchFamily="34" charset="0"/>
            </a:endParaRPr>
          </a:p>
        </p:txBody>
      </p:sp>
      <p:sp>
        <p:nvSpPr>
          <p:cNvPr id="419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D8561E9-32EF-4134-BD95-513A6622C378}" type="slidenum">
              <a:rPr lang="en-US" smtClean="0"/>
              <a:pPr fontAlgn="base">
                <a:spcBef>
                  <a:spcPct val="0"/>
                </a:spcBef>
                <a:spcAft>
                  <a:spcPct val="0"/>
                </a:spcAft>
                <a:defRPr/>
              </a:pPr>
              <a:t>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latin typeface="Arial" pitchFamily="34" charset="0"/>
              </a:rPr>
              <a:t>The CCSS represents a significant shift in instructional focus in classrooms. The traditional English classroom is typically focused on reading literature such as poetry and Shakespeare.</a:t>
            </a:r>
          </a:p>
          <a:p>
            <a:pPr eaLnBrk="1" hangingPunct="1">
              <a:spcBef>
                <a:spcPct val="0"/>
              </a:spcBef>
            </a:pPr>
            <a:r>
              <a:rPr lang="en-US" smtClean="0">
                <a:latin typeface="Arial" pitchFamily="34" charset="0"/>
              </a:rPr>
              <a:t> </a:t>
            </a:r>
          </a:p>
          <a:p>
            <a:pPr eaLnBrk="1" hangingPunct="1">
              <a:spcBef>
                <a:spcPct val="0"/>
              </a:spcBef>
            </a:pPr>
            <a:r>
              <a:rPr lang="en-US" smtClean="0">
                <a:latin typeface="Arial" pitchFamily="34" charset="0"/>
              </a:rPr>
              <a:t>To better prepare students for college and a career, the core standards indicate the importance of also reading, understanding, and responding to historical, scientific, and technical text. </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This integration of literacy across the content areas encourages all teachers to collaborate to better prepare students for postsecondary success.</a:t>
            </a:r>
          </a:p>
          <a:p>
            <a:pPr eaLnBrk="1" hangingPunct="1">
              <a:spcBef>
                <a:spcPct val="0"/>
              </a:spcBef>
            </a:pPr>
            <a:endParaRPr lang="en-US" smtClean="0">
              <a:latin typeface="Arial" pitchFamily="34" charset="0"/>
            </a:endParaRPr>
          </a:p>
          <a:p>
            <a:pPr eaLnBrk="1" hangingPunct="1">
              <a:spcBef>
                <a:spcPct val="0"/>
              </a:spcBef>
            </a:pPr>
            <a:r>
              <a:rPr lang="en-US" smtClean="0">
                <a:latin typeface="Arial" pitchFamily="34" charset="0"/>
              </a:rPr>
              <a:t>The ELA CCSS represent an opportunity for integration and collaboration in a school.</a:t>
            </a:r>
          </a:p>
        </p:txBody>
      </p:sp>
      <p:sp>
        <p:nvSpPr>
          <p:cNvPr id="4301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06B3484-C774-49D9-81D0-CDE382729663}" type="slidenum">
              <a:rPr lang="en-US" smtClean="0"/>
              <a:pPr fontAlgn="base">
                <a:spcBef>
                  <a:spcPct val="0"/>
                </a:spcBef>
                <a:spcAft>
                  <a:spcPct val="0"/>
                </a:spcAft>
                <a:defRPr/>
              </a:pPr>
              <a:t>19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4CA8C84-1B3B-495D-883E-241E069AC687}" type="datetimeFigureOut">
              <a:rPr lang="en-US"/>
              <a:pPr>
                <a:defRPr/>
              </a:pPr>
              <a:t>9/5/2014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EF8A17-DA8C-4273-8469-7674B0130C9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8695605-A00C-4C94-9FB5-3B5B514BA778}" type="datetimeFigureOut">
              <a:rPr lang="en-US"/>
              <a:pPr>
                <a:defRPr/>
              </a:pPr>
              <a:t>9/5/2014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9560124-4FDF-4AC6-8574-913BF89FEAF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9047D48-05CF-47C2-8A37-C3A84F52555A}" type="datetimeFigureOut">
              <a:rPr lang="en-US"/>
              <a:pPr>
                <a:defRPr/>
              </a:pPr>
              <a:t>9/5/2014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F4A471A-33D6-4123-BE03-D060AC9E4AB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315AC9B-F779-426C-AB9F-590E84C0C4CE}" type="datetimeFigureOut">
              <a:rPr lang="en-US"/>
              <a:pPr>
                <a:defRPr/>
              </a:pPr>
              <a:t>9/5/2014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8F660E-2CBC-4F63-89D5-1A544305CA8B}"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C463B8B-0FD7-44B4-879F-7FB8333A926E}" type="datetimeFigureOut">
              <a:rPr lang="en-US"/>
              <a:pPr>
                <a:defRPr/>
              </a:pPr>
              <a:t>9/5/2014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A8BB63-5F1C-498A-9202-656C0F2DE28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1CC3D80-E5D8-4903-8E85-59C1D3807DA1}" type="datetimeFigureOut">
              <a:rPr lang="en-US"/>
              <a:pPr>
                <a:defRPr/>
              </a:pPr>
              <a:t>9/5/2014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2EC362-E07C-4B23-8E62-644D2EF270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487C2EE-B58E-4614-BC2B-DF13B47200FC}" type="datetimeFigureOut">
              <a:rPr lang="en-US"/>
              <a:pPr>
                <a:defRPr/>
              </a:pPr>
              <a:t>9/5/2014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56C56C2C-D4A1-4A41-884E-A5FF45AB676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601FDF6-182D-42C2-B238-2CF58C05E9A9}" type="datetimeFigureOut">
              <a:rPr lang="en-US"/>
              <a:pPr>
                <a:defRPr/>
              </a:pPr>
              <a:t>9/5/2014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44EE23B-9B49-4317-ADF9-41CB2A8B918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417787E-D92A-4533-9A05-7C45D3DDD37A}" type="datetimeFigureOut">
              <a:rPr lang="en-US"/>
              <a:pPr>
                <a:defRPr/>
              </a:pPr>
              <a:t>9/5/2014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3372423-872A-47AB-9DFD-5AE843AF19C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18B9A36-2527-4BC9-AFFB-958930A57271}" type="datetimeFigureOut">
              <a:rPr lang="en-US"/>
              <a:pPr>
                <a:defRPr/>
              </a:pPr>
              <a:t>9/5/2014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BEA603-EA74-4512-A204-B8E188C6349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CEBDFA-AA8A-4A3E-8581-BEA43E5F464A}" type="datetimeFigureOut">
              <a:rPr lang="en-US"/>
              <a:pPr>
                <a:defRPr/>
              </a:pPr>
              <a:t>9/5/2014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CD143F-4902-48EB-86B1-D7109F5C923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0BF236A-2ED8-413E-8AE0-0356472E731E}" type="datetimeFigureOut">
              <a:rPr lang="en-US"/>
              <a:pPr>
                <a:defRPr/>
              </a:pPr>
              <a:t>9/5/2014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28D05BE-3FD3-4074-B243-85972FA009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0" y="2590800"/>
            <a:ext cx="9144000" cy="1143000"/>
          </a:xfrm>
        </p:spPr>
        <p:txBody>
          <a:bodyPr rtlCol="0">
            <a:normAutofit/>
          </a:bodyPr>
          <a:lstStyle/>
          <a:p>
            <a:pPr eaLnBrk="1" fontAlgn="auto" hangingPunct="1">
              <a:lnSpc>
                <a:spcPct val="90000"/>
              </a:lnSpc>
              <a:spcAft>
                <a:spcPts val="0"/>
              </a:spcAft>
              <a:defRPr/>
            </a:pPr>
            <a:r>
              <a:rPr lang="en-US" sz="4000" b="1" dirty="0" smtClean="0">
                <a:effectLst>
                  <a:outerShdw blurRad="38100" dist="38100" dir="2700000" algn="tl">
                    <a:srgbClr val="C0C0C0"/>
                  </a:outerShdw>
                </a:effectLst>
              </a:rPr>
              <a:t>English Language Arts Overview</a:t>
            </a:r>
            <a:endParaRPr lang="en-US" sz="3900" b="1" dirty="0" smtClean="0">
              <a:effectLst>
                <a:outerShdw blurRad="38100" dist="38100" dir="2700000" algn="tl">
                  <a:srgbClr val="C0C0C0"/>
                </a:outerShdw>
              </a:effectLst>
            </a:endParaRPr>
          </a:p>
        </p:txBody>
      </p:sp>
      <p:pic>
        <p:nvPicPr>
          <p:cNvPr id="5" name="Picture 3"/>
          <p:cNvPicPr>
            <a:picLocks noChangeAspect="1" noChangeArrowheads="1"/>
          </p:cNvPicPr>
          <p:nvPr/>
        </p:nvPicPr>
        <p:blipFill>
          <a:blip r:embed="rId2" cstate="print"/>
          <a:srcRect/>
          <a:stretch>
            <a:fillRect/>
          </a:stretch>
        </p:blipFill>
        <p:spPr bwMode="auto">
          <a:xfrm>
            <a:off x="1562500" y="381000"/>
            <a:ext cx="6022849" cy="2057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Subtitle 2"/>
          <p:cNvSpPr txBox="1">
            <a:spLocks/>
          </p:cNvSpPr>
          <p:nvPr/>
        </p:nvSpPr>
        <p:spPr bwMode="auto">
          <a:xfrm>
            <a:off x="88900" y="6096000"/>
            <a:ext cx="8940800" cy="723900"/>
          </a:xfrm>
          <a:prstGeom prst="rect">
            <a:avLst/>
          </a:prstGeom>
          <a:noFill/>
          <a:ln w="9525">
            <a:noFill/>
            <a:miter lim="800000"/>
            <a:headEnd/>
            <a:tailEnd/>
          </a:ln>
        </p:spPr>
        <p:txBody>
          <a:bodyPr>
            <a:normAutofit fontScale="85000" lnSpcReduction="20000"/>
          </a:bodyPr>
          <a:lstStyle/>
          <a:p>
            <a:pPr marL="342900" indent="-342900" algn="ctr">
              <a:spcBef>
                <a:spcPct val="20000"/>
              </a:spcBef>
              <a:defRPr/>
            </a:pPr>
            <a:endParaRPr lang="en-US" sz="2800">
              <a:latin typeface="+mj-lt"/>
              <a:cs typeface="Calibri"/>
            </a:endParaRPr>
          </a:p>
          <a:p>
            <a:pPr marL="342900" indent="-342900" algn="ctr">
              <a:spcBef>
                <a:spcPct val="20000"/>
              </a:spcBef>
              <a:defRPr/>
            </a:pPr>
            <a:r>
              <a:rPr lang="en-US" sz="2400" i="1">
                <a:latin typeface="+mj-lt"/>
                <a:cs typeface="Calibri"/>
              </a:rPr>
              <a:t>Created By: Penny Plavala, Literacy Specialist </a:t>
            </a:r>
          </a:p>
          <a:p>
            <a:pPr marL="342900" indent="-342900" algn="ctr">
              <a:spcBef>
                <a:spcPct val="20000"/>
              </a:spcBef>
              <a:defRPr/>
            </a:pPr>
            <a:endParaRPr lang="en-US" sz="1600" i="1">
              <a:latin typeface="+mj-lt"/>
              <a:cs typeface="Calibri"/>
            </a:endParaRPr>
          </a:p>
          <a:p>
            <a:pPr marL="342900" indent="-342900" algn="ctr">
              <a:spcBef>
                <a:spcPct val="20000"/>
              </a:spcBef>
              <a:defRPr/>
            </a:pPr>
            <a:endParaRPr lang="en-US" sz="2800">
              <a:latin typeface="+mj-lt"/>
              <a:cs typeface="Calibri"/>
            </a:endParaRPr>
          </a:p>
          <a:p>
            <a:pPr marL="342900" indent="-342900" algn="ctr">
              <a:spcBef>
                <a:spcPct val="20000"/>
              </a:spcBef>
              <a:defRPr/>
            </a:pPr>
            <a:endParaRPr lang="en-US" sz="3200" b="1" dirty="0">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txBox="1">
            <a:spLocks/>
          </p:cNvSpPr>
          <p:nvPr/>
        </p:nvSpPr>
        <p:spPr bwMode="auto">
          <a:xfrm>
            <a:off x="228600" y="2667000"/>
            <a:ext cx="7772400" cy="3810000"/>
          </a:xfrm>
          <a:prstGeom prst="rect">
            <a:avLst/>
          </a:prstGeom>
          <a:noFill/>
          <a:ln w="9525">
            <a:noFill/>
            <a:miter lim="800000"/>
            <a:headEnd/>
            <a:tailEnd/>
          </a:ln>
        </p:spPr>
        <p:txBody>
          <a:bodyPr/>
          <a:lstStyle/>
          <a:p>
            <a:pPr marL="463550" indent="-463550">
              <a:lnSpc>
                <a:spcPct val="90000"/>
              </a:lnSpc>
              <a:spcBef>
                <a:spcPts val="600"/>
              </a:spcBef>
              <a:buSzPct val="70000"/>
              <a:buFont typeface="Arial" pitchFamily="34" charset="0"/>
              <a:buChar char="•"/>
            </a:pPr>
            <a:r>
              <a:rPr lang="en-US" sz="2800">
                <a:latin typeface="Calibri" pitchFamily="34" charset="0"/>
                <a:ea typeface="ＭＳ Ｐゴシック" pitchFamily="34" charset="-128"/>
              </a:rPr>
              <a:t>Arguments / opinions</a:t>
            </a:r>
          </a:p>
          <a:p>
            <a:pPr marL="463550" indent="-463550">
              <a:lnSpc>
                <a:spcPct val="90000"/>
              </a:lnSpc>
              <a:spcBef>
                <a:spcPts val="600"/>
              </a:spcBef>
              <a:buSzPct val="70000"/>
              <a:buFont typeface="Arial" pitchFamily="34" charset="0"/>
              <a:buChar char="•"/>
            </a:pPr>
            <a:r>
              <a:rPr lang="en-US" sz="2800">
                <a:latin typeface="Calibri" pitchFamily="34" charset="0"/>
                <a:ea typeface="ＭＳ Ｐゴシック" pitchFamily="34" charset="-128"/>
              </a:rPr>
              <a:t>Informative / explanatory texts</a:t>
            </a:r>
          </a:p>
          <a:p>
            <a:pPr marL="463550" indent="-463550">
              <a:lnSpc>
                <a:spcPct val="90000"/>
              </a:lnSpc>
              <a:spcBef>
                <a:spcPts val="600"/>
              </a:spcBef>
              <a:buSzPct val="70000"/>
              <a:buFont typeface="Arial" pitchFamily="34" charset="0"/>
              <a:buChar char="•"/>
            </a:pPr>
            <a:r>
              <a:rPr lang="en-US" sz="2800">
                <a:latin typeface="Calibri" pitchFamily="34" charset="0"/>
                <a:ea typeface="ＭＳ Ｐゴシック" pitchFamily="34" charset="-128"/>
              </a:rPr>
              <a:t>Narratives </a:t>
            </a:r>
          </a:p>
          <a:p>
            <a:pPr marL="463550" indent="-463550">
              <a:lnSpc>
                <a:spcPct val="90000"/>
              </a:lnSpc>
              <a:spcBef>
                <a:spcPts val="600"/>
              </a:spcBef>
              <a:buSzPct val="70000"/>
              <a:buFont typeface="Arial" pitchFamily="34" charset="0"/>
              <a:buChar char="•"/>
            </a:pPr>
            <a:r>
              <a:rPr lang="en-US" sz="2800">
                <a:latin typeface="Calibri" pitchFamily="34" charset="0"/>
                <a:ea typeface="ＭＳ Ｐゴシック" pitchFamily="34" charset="-128"/>
              </a:rPr>
              <a:t>Research projects</a:t>
            </a:r>
          </a:p>
          <a:p>
            <a:pPr marL="463550" indent="-463550">
              <a:lnSpc>
                <a:spcPct val="90000"/>
              </a:lnSpc>
              <a:spcBef>
                <a:spcPts val="600"/>
              </a:spcBef>
              <a:buSzPct val="70000"/>
              <a:buFont typeface="Arial" pitchFamily="34" charset="0"/>
              <a:buChar char="•"/>
            </a:pPr>
            <a:r>
              <a:rPr lang="en-US" sz="2800">
                <a:latin typeface="Calibri" pitchFamily="34" charset="0"/>
                <a:ea typeface="ＭＳ Ｐゴシック" pitchFamily="34" charset="-128"/>
              </a:rPr>
              <a:t>Higher standards for writing at earlier grade levels</a:t>
            </a:r>
          </a:p>
          <a:p>
            <a:pPr marL="463550" indent="-463550">
              <a:lnSpc>
                <a:spcPct val="90000"/>
              </a:lnSpc>
              <a:spcBef>
                <a:spcPts val="600"/>
              </a:spcBef>
              <a:buSzPct val="70000"/>
              <a:buFont typeface="Arial" pitchFamily="34" charset="0"/>
              <a:buChar char="•"/>
            </a:pPr>
            <a:endParaRPr lang="en-US" sz="2800">
              <a:latin typeface="Calibri" pitchFamily="34" charset="0"/>
              <a:ea typeface="ＭＳ Ｐゴシック" pitchFamily="34" charset="-128"/>
            </a:endParaRPr>
          </a:p>
          <a:p>
            <a:pPr marL="463550" indent="-463550">
              <a:lnSpc>
                <a:spcPct val="90000"/>
              </a:lnSpc>
              <a:spcBef>
                <a:spcPts val="600"/>
              </a:spcBef>
              <a:buSzPct val="70000"/>
              <a:buFont typeface="Arial" pitchFamily="34" charset="0"/>
              <a:buChar char="•"/>
            </a:pPr>
            <a:endParaRPr lang="en-US" sz="2800">
              <a:latin typeface="Calibri" pitchFamily="34" charset="0"/>
              <a:ea typeface="ＭＳ Ｐゴシック" pitchFamily="34" charset="-128"/>
            </a:endParaRPr>
          </a:p>
          <a:p>
            <a:pPr marL="463550" indent="-463550">
              <a:spcBef>
                <a:spcPct val="20000"/>
              </a:spcBef>
              <a:buSzPct val="70000"/>
              <a:buFont typeface="Arial" pitchFamily="34" charset="0"/>
              <a:buChar char="•"/>
            </a:pPr>
            <a:endParaRPr lang="en-US" sz="2800">
              <a:latin typeface="Calibri" pitchFamily="34" charset="0"/>
              <a:cs typeface="Segoe UI" pitchFamily="34" charset="0"/>
            </a:endParaRPr>
          </a:p>
        </p:txBody>
      </p:sp>
      <p:sp>
        <p:nvSpPr>
          <p:cNvPr id="11267" name="TextBox 3"/>
          <p:cNvSpPr txBox="1">
            <a:spLocks noChangeArrowheads="1"/>
          </p:cNvSpPr>
          <p:nvPr/>
        </p:nvSpPr>
        <p:spPr bwMode="auto">
          <a:xfrm>
            <a:off x="228600" y="1676400"/>
            <a:ext cx="8763000" cy="838200"/>
          </a:xfrm>
          <a:prstGeom prst="rect">
            <a:avLst/>
          </a:prstGeom>
          <a:noFill/>
          <a:ln w="9525">
            <a:noFill/>
            <a:miter lim="800000"/>
            <a:headEnd/>
            <a:tailEnd/>
          </a:ln>
        </p:spPr>
        <p:txBody>
          <a:bodyPr anchor="ctr"/>
          <a:lstStyle/>
          <a:p>
            <a:r>
              <a:rPr lang="en-US" sz="2800" b="1">
                <a:latin typeface="Calibri" pitchFamily="34" charset="0"/>
                <a:ea typeface="ＭＳ Ｐゴシック" pitchFamily="34" charset="-128"/>
              </a:rPr>
              <a:t>Text types, responding to reading, and research</a:t>
            </a:r>
            <a:endParaRPr lang="en-US" sz="2800">
              <a:latin typeface="Perpetua" pitchFamily="18" charset="0"/>
            </a:endParaRPr>
          </a:p>
        </p:txBody>
      </p:sp>
      <p:sp>
        <p:nvSpPr>
          <p:cNvPr id="5" name="Rounded Rectangle 4"/>
          <p:cNvSpPr>
            <a:spLocks noChangeArrowheads="1"/>
          </p:cNvSpPr>
          <p:nvPr/>
        </p:nvSpPr>
        <p:spPr bwMode="auto">
          <a:xfrm>
            <a:off x="3124200" y="228600"/>
            <a:ext cx="2895600" cy="12192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3900" b="1" dirty="0">
                <a:latin typeface="Calibri" pitchFamily="34" charset="0"/>
              </a:rPr>
              <a:t>Writing</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txBox="1">
            <a:spLocks/>
          </p:cNvSpPr>
          <p:nvPr/>
        </p:nvSpPr>
        <p:spPr bwMode="auto">
          <a:xfrm>
            <a:off x="381000" y="2743200"/>
            <a:ext cx="8763000" cy="3300413"/>
          </a:xfrm>
          <a:prstGeom prst="rect">
            <a:avLst/>
          </a:prstGeom>
          <a:noFill/>
          <a:ln w="9525">
            <a:noFill/>
            <a:miter lim="800000"/>
            <a:headEnd/>
            <a:tailEnd/>
          </a:ln>
        </p:spPr>
        <p:txBody>
          <a:bodyPr/>
          <a:lstStyle/>
          <a:p>
            <a:pPr marL="463550" indent="-463550">
              <a:lnSpc>
                <a:spcPct val="90000"/>
              </a:lnSpc>
              <a:spcBef>
                <a:spcPts val="600"/>
              </a:spcBef>
              <a:buSzPct val="70000"/>
              <a:buFont typeface="Arial" pitchFamily="34" charset="0"/>
              <a:buChar char="•"/>
            </a:pPr>
            <a:r>
              <a:rPr lang="en-US" sz="2800">
                <a:latin typeface="Calibri" pitchFamily="34" charset="0"/>
                <a:ea typeface="ＭＳ Ｐゴシック" pitchFamily="34" charset="-128"/>
              </a:rPr>
              <a:t>Standards include the essential rules of standard and written English, but also look at language as   a matter of craft and making choices.  </a:t>
            </a:r>
          </a:p>
          <a:p>
            <a:pPr marL="463550" indent="-463550">
              <a:lnSpc>
                <a:spcPct val="90000"/>
              </a:lnSpc>
              <a:spcBef>
                <a:spcPts val="600"/>
              </a:spcBef>
              <a:buSzPct val="70000"/>
              <a:buFont typeface="Arial" pitchFamily="34" charset="0"/>
              <a:buChar char="•"/>
            </a:pPr>
            <a:endParaRPr lang="en-US" sz="1600">
              <a:latin typeface="Calibri" pitchFamily="34" charset="0"/>
              <a:ea typeface="ＭＳ Ｐゴシック" pitchFamily="34" charset="-128"/>
            </a:endParaRPr>
          </a:p>
          <a:p>
            <a:pPr marL="463550" indent="-463550">
              <a:lnSpc>
                <a:spcPct val="90000"/>
              </a:lnSpc>
              <a:spcBef>
                <a:spcPts val="600"/>
              </a:spcBef>
              <a:buSzPct val="70000"/>
              <a:buFont typeface="Arial" pitchFamily="34" charset="0"/>
              <a:buChar char="•"/>
            </a:pPr>
            <a:r>
              <a:rPr lang="en-US" sz="2800">
                <a:latin typeface="Calibri" pitchFamily="34" charset="0"/>
                <a:ea typeface="ＭＳ Ｐゴシック" pitchFamily="34" charset="-128"/>
              </a:rPr>
              <a:t>Determine word meanings, increase vocabulary</a:t>
            </a:r>
            <a:endParaRPr lang="en-US" sz="3200">
              <a:latin typeface="Calibri" pitchFamily="34" charset="0"/>
              <a:cs typeface="Segoe UI" pitchFamily="34" charset="0"/>
            </a:endParaRPr>
          </a:p>
        </p:txBody>
      </p:sp>
      <p:sp>
        <p:nvSpPr>
          <p:cNvPr id="12291" name="TextBox 3"/>
          <p:cNvSpPr txBox="1">
            <a:spLocks noChangeArrowheads="1"/>
          </p:cNvSpPr>
          <p:nvPr/>
        </p:nvSpPr>
        <p:spPr bwMode="auto">
          <a:xfrm>
            <a:off x="304800" y="1828800"/>
            <a:ext cx="7924800" cy="990600"/>
          </a:xfrm>
          <a:prstGeom prst="rect">
            <a:avLst/>
          </a:prstGeom>
          <a:noFill/>
          <a:ln w="9525">
            <a:noFill/>
            <a:miter lim="800000"/>
            <a:headEnd/>
            <a:tailEnd/>
          </a:ln>
        </p:spPr>
        <p:txBody>
          <a:bodyPr anchor="ctr"/>
          <a:lstStyle/>
          <a:p>
            <a:r>
              <a:rPr lang="en-US" sz="2800" b="1">
                <a:latin typeface="Calibri" pitchFamily="34" charset="0"/>
                <a:ea typeface="ＭＳ Ｐゴシック" pitchFamily="34" charset="-128"/>
              </a:rPr>
              <a:t>Conventions (effective use) and vocabulary</a:t>
            </a:r>
            <a:endParaRPr lang="en-US" sz="2400">
              <a:latin typeface="Perpetua" pitchFamily="18" charset="0"/>
            </a:endParaRPr>
          </a:p>
        </p:txBody>
      </p:sp>
      <p:sp>
        <p:nvSpPr>
          <p:cNvPr id="5" name="Rounded Rectangle 4"/>
          <p:cNvSpPr>
            <a:spLocks noChangeArrowheads="1"/>
          </p:cNvSpPr>
          <p:nvPr/>
        </p:nvSpPr>
        <p:spPr bwMode="auto">
          <a:xfrm>
            <a:off x="3200400" y="457200"/>
            <a:ext cx="2895600" cy="1349375"/>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4000" b="1" dirty="0">
                <a:latin typeface="+mn-lt"/>
                <a:ea typeface="ＭＳ Ｐゴシック" pitchFamily="-106" charset="-128"/>
              </a:rPr>
              <a:t>Language</a:t>
            </a:r>
            <a:endParaRPr lang="en-US" sz="3900" b="1" dirty="0">
              <a:latin typeface="Calibri"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txBox="1">
            <a:spLocks/>
          </p:cNvSpPr>
          <p:nvPr/>
        </p:nvSpPr>
        <p:spPr bwMode="auto">
          <a:xfrm>
            <a:off x="533400" y="2057400"/>
            <a:ext cx="8001000" cy="4291013"/>
          </a:xfrm>
          <a:prstGeom prst="rect">
            <a:avLst/>
          </a:prstGeom>
          <a:noFill/>
          <a:ln w="9525">
            <a:noFill/>
            <a:miter lim="800000"/>
            <a:headEnd/>
            <a:tailEnd/>
          </a:ln>
        </p:spPr>
        <p:txBody>
          <a:bodyPr/>
          <a:lstStyle/>
          <a:p>
            <a:pPr>
              <a:spcBef>
                <a:spcPts val="1200"/>
              </a:spcBef>
              <a:buClr>
                <a:srgbClr val="72BFC5"/>
              </a:buClr>
              <a:buSzPct val="70000"/>
              <a:buFont typeface="Arial" pitchFamily="34" charset="0"/>
              <a:buNone/>
            </a:pPr>
            <a:r>
              <a:rPr lang="en-US" sz="2800" b="1">
                <a:latin typeface="Calibri" pitchFamily="34" charset="0"/>
                <a:ea typeface="ＭＳ Ｐゴシック" pitchFamily="34" charset="-128"/>
              </a:rPr>
              <a:t>Flexible, effective communication and collaboration</a:t>
            </a:r>
          </a:p>
          <a:p>
            <a:pPr>
              <a:spcBef>
                <a:spcPts val="1200"/>
              </a:spcBef>
              <a:buSzPct val="70000"/>
              <a:buFont typeface="Arial" pitchFamily="34" charset="0"/>
              <a:buChar char="•"/>
            </a:pPr>
            <a:r>
              <a:rPr lang="en-US" sz="2800">
                <a:latin typeface="Calibri" pitchFamily="34" charset="0"/>
                <a:ea typeface="ＭＳ Ｐゴシック" pitchFamily="34" charset="-128"/>
              </a:rPr>
              <a:t> Standards require students to develop a range             of broadly useful oral communication and interpersonal skills, for small group discussions and formal presentations</a:t>
            </a:r>
          </a:p>
          <a:p>
            <a:pPr>
              <a:spcBef>
                <a:spcPct val="20000"/>
              </a:spcBef>
              <a:buClr>
                <a:srgbClr val="72BFC5"/>
              </a:buClr>
              <a:buSzPct val="70000"/>
              <a:buFont typeface="Arial" pitchFamily="34" charset="0"/>
              <a:buNone/>
            </a:pPr>
            <a:endParaRPr lang="en-US" sz="2800">
              <a:latin typeface="Calibri" pitchFamily="34" charset="0"/>
              <a:cs typeface="Segoe UI" pitchFamily="34" charset="0"/>
            </a:endParaRPr>
          </a:p>
        </p:txBody>
      </p:sp>
      <p:sp>
        <p:nvSpPr>
          <p:cNvPr id="6" name="Rounded Rectangle 5"/>
          <p:cNvSpPr>
            <a:spLocks noChangeArrowheads="1"/>
          </p:cNvSpPr>
          <p:nvPr/>
        </p:nvSpPr>
        <p:spPr bwMode="auto">
          <a:xfrm>
            <a:off x="1828800" y="152400"/>
            <a:ext cx="4800600" cy="1676400"/>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3600" b="1" dirty="0">
                <a:solidFill>
                  <a:srgbClr val="000000"/>
                </a:solidFill>
                <a:latin typeface="+mn-lt"/>
                <a:ea typeface="ＭＳ Ｐゴシック" pitchFamily="-106" charset="-128"/>
              </a:rPr>
              <a:t>Speaking and Listening</a:t>
            </a:r>
            <a:endParaRPr lang="en-US" sz="4400" b="1" dirty="0">
              <a:latin typeface="Calibri"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88" y="290513"/>
            <a:ext cx="8915400" cy="8042275"/>
          </a:xfrm>
          <a:prstGeom prst="rect">
            <a:avLst/>
          </a:prstGeom>
          <a:noFill/>
        </p:spPr>
        <p:txBody>
          <a:bodyPr>
            <a:spAutoFit/>
          </a:bodyPr>
          <a:lstStyle/>
          <a:p>
            <a:pPr algn="ctr">
              <a:defRPr/>
            </a:pPr>
            <a:r>
              <a:rPr lang="en-US" sz="3600" b="1" dirty="0">
                <a:latin typeface="+mj-lt"/>
                <a:cs typeface="Arial"/>
              </a:rPr>
              <a:t>An Integrated Model of Literacy</a:t>
            </a:r>
          </a:p>
          <a:p>
            <a:pPr algn="ctr">
              <a:defRPr/>
            </a:pPr>
            <a:endParaRPr lang="en-US" sz="500" b="1" dirty="0">
              <a:latin typeface="+mj-lt"/>
              <a:cs typeface="Arial"/>
            </a:endParaRPr>
          </a:p>
          <a:p>
            <a:pPr>
              <a:defRPr/>
            </a:pPr>
            <a:endParaRPr lang="en-US" sz="2800" b="1" dirty="0">
              <a:latin typeface="Arial"/>
              <a:cs typeface="Arial"/>
            </a:endParaRPr>
          </a:p>
          <a:p>
            <a:pPr>
              <a:defRPr/>
            </a:pPr>
            <a:r>
              <a:rPr lang="en-US" sz="2400" dirty="0">
                <a:cs typeface="Arial"/>
              </a:rPr>
              <a:t> </a:t>
            </a:r>
            <a:r>
              <a:rPr lang="en-US" sz="2400" b="1" dirty="0">
                <a:cs typeface="Arial"/>
              </a:rPr>
              <a:t>From the CCSS Introduction: </a:t>
            </a:r>
          </a:p>
          <a:p>
            <a:pPr>
              <a:lnSpc>
                <a:spcPct val="70000"/>
              </a:lnSpc>
              <a:defRPr/>
            </a:pPr>
            <a:endParaRPr lang="en-US" sz="3600" dirty="0">
              <a:cs typeface="Arial"/>
            </a:endParaRPr>
          </a:p>
          <a:p>
            <a:pPr>
              <a:defRPr/>
            </a:pPr>
            <a:r>
              <a:rPr lang="en-US" sz="2400" dirty="0">
                <a:cs typeface="Arial"/>
              </a:rPr>
              <a:t> “While the standards delineate specific expectations in </a:t>
            </a:r>
          </a:p>
          <a:p>
            <a:pPr>
              <a:defRPr/>
            </a:pPr>
            <a:r>
              <a:rPr lang="en-US" sz="2400" dirty="0">
                <a:cs typeface="Arial"/>
              </a:rPr>
              <a:t>  each of these four categories, </a:t>
            </a:r>
            <a:r>
              <a:rPr lang="en-US" sz="2400" b="1" dirty="0">
                <a:cs typeface="Arial"/>
              </a:rPr>
              <a:t>each standard need not</a:t>
            </a:r>
          </a:p>
          <a:p>
            <a:pPr>
              <a:defRPr/>
            </a:pPr>
            <a:r>
              <a:rPr lang="en-US" sz="2400" b="1" dirty="0">
                <a:cs typeface="Arial"/>
              </a:rPr>
              <a:t>  be a separate focus for instruction and assessment. </a:t>
            </a:r>
          </a:p>
          <a:p>
            <a:pPr>
              <a:defRPr/>
            </a:pPr>
            <a:endParaRPr lang="en-US" sz="2000" dirty="0">
              <a:cs typeface="Arial"/>
            </a:endParaRPr>
          </a:p>
          <a:p>
            <a:pPr>
              <a:defRPr/>
            </a:pPr>
            <a:r>
              <a:rPr lang="en-US" sz="2400" dirty="0">
                <a:solidFill>
                  <a:srgbClr val="0000FF"/>
                </a:solidFill>
                <a:cs typeface="Arial"/>
              </a:rPr>
              <a:t> 		For example, Writing standard 9 requires that 			  </a:t>
            </a:r>
          </a:p>
          <a:p>
            <a:pPr>
              <a:defRPr/>
            </a:pPr>
            <a:r>
              <a:rPr lang="en-US" sz="2400" dirty="0">
                <a:solidFill>
                  <a:srgbClr val="0000FF"/>
                </a:solidFill>
                <a:cs typeface="Arial"/>
              </a:rPr>
              <a:t>           students be able to write about what they read. </a:t>
            </a:r>
          </a:p>
          <a:p>
            <a:pPr>
              <a:defRPr/>
            </a:pPr>
            <a:endParaRPr lang="en-US" sz="2000" dirty="0">
              <a:cs typeface="Arial"/>
            </a:endParaRPr>
          </a:p>
          <a:p>
            <a:pPr>
              <a:defRPr/>
            </a:pPr>
            <a:r>
              <a:rPr lang="en-US" sz="2400" dirty="0">
                <a:cs typeface="Arial"/>
              </a:rPr>
              <a:t>  Often, several standards can be assessed</a:t>
            </a:r>
          </a:p>
          <a:p>
            <a:pPr>
              <a:defRPr/>
            </a:pPr>
            <a:r>
              <a:rPr lang="en-US" sz="2400" dirty="0">
                <a:cs typeface="Arial"/>
              </a:rPr>
              <a:t>  through a single rich task.”</a:t>
            </a:r>
          </a:p>
          <a:p>
            <a:pPr>
              <a:defRPr/>
            </a:pPr>
            <a:endParaRPr lang="en-US" sz="2400" dirty="0">
              <a:cs typeface="Arial"/>
            </a:endParaRPr>
          </a:p>
          <a:p>
            <a:pPr>
              <a:defRPr/>
            </a:pPr>
            <a:endParaRPr lang="en-US" sz="2400" dirty="0">
              <a:cs typeface="Arial"/>
            </a:endParaRPr>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a:p>
            <a:pPr>
              <a:defRPr/>
            </a:pPr>
            <a:endParaRPr lang="en-US" sz="1600" dirty="0"/>
          </a:p>
        </p:txBody>
      </p:sp>
      <p:pic>
        <p:nvPicPr>
          <p:cNvPr id="14339" name="Picture 2"/>
          <p:cNvPicPr>
            <a:picLocks noChangeAspect="1"/>
          </p:cNvPicPr>
          <p:nvPr/>
        </p:nvPicPr>
        <p:blipFill>
          <a:blip r:embed="rId2"/>
          <a:srcRect/>
          <a:stretch>
            <a:fillRect/>
          </a:stretch>
        </p:blipFill>
        <p:spPr bwMode="auto">
          <a:xfrm>
            <a:off x="6553200" y="4800600"/>
            <a:ext cx="2590800"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47675" y="457200"/>
            <a:ext cx="8229600" cy="1143000"/>
          </a:xfrm>
          <a:prstGeom prst="rect">
            <a:avLst/>
          </a:prstGeom>
        </p:spPr>
        <p:txBody>
          <a:bodyPr/>
          <a:lstStyle/>
          <a:p>
            <a:pPr fontAlgn="auto">
              <a:lnSpc>
                <a:spcPct val="90000"/>
              </a:lnSpc>
              <a:spcBef>
                <a:spcPts val="0"/>
              </a:spcBef>
              <a:spcAft>
                <a:spcPts val="0"/>
              </a:spcAft>
              <a:buClr>
                <a:srgbClr val="72BFC5"/>
              </a:buClr>
              <a:defRPr/>
            </a:pPr>
            <a:r>
              <a:rPr lang="en-US" sz="3600" b="1" dirty="0">
                <a:effectLst>
                  <a:outerShdw blurRad="38100" dist="38100" dir="2700000" algn="tl">
                    <a:srgbClr val="C0C0C0"/>
                  </a:outerShdw>
                </a:effectLst>
                <a:latin typeface="+mn-lt"/>
                <a:cs typeface="Segoe UI" pitchFamily="34" charset="0"/>
              </a:rPr>
              <a:t>Students who are college and career </a:t>
            </a:r>
            <a:br>
              <a:rPr lang="en-US" sz="3600" b="1" dirty="0">
                <a:effectLst>
                  <a:outerShdw blurRad="38100" dist="38100" dir="2700000" algn="tl">
                    <a:srgbClr val="C0C0C0"/>
                  </a:outerShdw>
                </a:effectLst>
                <a:latin typeface="+mn-lt"/>
                <a:cs typeface="Segoe UI" pitchFamily="34" charset="0"/>
              </a:rPr>
            </a:br>
            <a:r>
              <a:rPr lang="en-US" sz="3600" b="1" dirty="0">
                <a:effectLst>
                  <a:outerShdw blurRad="38100" dist="38100" dir="2700000" algn="tl">
                    <a:srgbClr val="C0C0C0"/>
                  </a:outerShdw>
                </a:effectLst>
                <a:latin typeface="+mn-lt"/>
                <a:cs typeface="Segoe UI" pitchFamily="34" charset="0"/>
              </a:rPr>
              <a:t>ready in English Language Arts:</a:t>
            </a:r>
          </a:p>
        </p:txBody>
      </p:sp>
      <p:sp>
        <p:nvSpPr>
          <p:cNvPr id="15363" name="Content Placeholder 2"/>
          <p:cNvSpPr txBox="1">
            <a:spLocks/>
          </p:cNvSpPr>
          <p:nvPr/>
        </p:nvSpPr>
        <p:spPr bwMode="auto">
          <a:xfrm>
            <a:off x="304800" y="1981200"/>
            <a:ext cx="8153400" cy="2514600"/>
          </a:xfrm>
          <a:prstGeom prst="rect">
            <a:avLst/>
          </a:prstGeom>
          <a:noFill/>
          <a:ln w="9525">
            <a:noFill/>
            <a:miter lim="800000"/>
            <a:headEnd/>
            <a:tailEnd/>
          </a:ln>
        </p:spPr>
        <p:txBody>
          <a:bodyPr/>
          <a:lstStyle/>
          <a:p>
            <a:pPr marL="173038" indent="-173038">
              <a:spcBef>
                <a:spcPct val="20000"/>
              </a:spcBef>
              <a:buSzPct val="70000"/>
              <a:buFont typeface="Arial" pitchFamily="34" charset="0"/>
              <a:buChar char="•"/>
            </a:pPr>
            <a:r>
              <a:rPr lang="en-US" sz="2800">
                <a:latin typeface="Calibri" pitchFamily="34" charset="0"/>
                <a:ea typeface="ＭＳ Ｐゴシック" pitchFamily="34" charset="-128"/>
              </a:rPr>
              <a:t>Demonstrate independence in reading and writing</a:t>
            </a:r>
          </a:p>
          <a:p>
            <a:pPr marL="173038" indent="-173038">
              <a:spcBef>
                <a:spcPct val="20000"/>
              </a:spcBef>
              <a:buSzPct val="70000"/>
              <a:buFont typeface="Arial" pitchFamily="34" charset="0"/>
              <a:buChar char="•"/>
            </a:pPr>
            <a:r>
              <a:rPr lang="en-US" sz="2800">
                <a:latin typeface="Calibri" pitchFamily="34" charset="0"/>
                <a:ea typeface="ＭＳ Ｐゴシック" pitchFamily="34" charset="-128"/>
              </a:rPr>
              <a:t>Comprehend as well as critique</a:t>
            </a:r>
          </a:p>
          <a:p>
            <a:pPr marL="173038" indent="-173038">
              <a:spcBef>
                <a:spcPct val="20000"/>
              </a:spcBef>
              <a:buSzPct val="70000"/>
              <a:buFont typeface="Arial" pitchFamily="34" charset="0"/>
              <a:buChar char="•"/>
            </a:pPr>
            <a:r>
              <a:rPr lang="en-US" sz="2800">
                <a:latin typeface="Calibri" pitchFamily="34" charset="0"/>
                <a:ea typeface="ＭＳ Ｐゴシック" pitchFamily="34" charset="-128"/>
              </a:rPr>
              <a:t>Use technology and digital media strategically and capably</a:t>
            </a:r>
          </a:p>
          <a:p>
            <a:pPr marL="173038" indent="-173038">
              <a:spcBef>
                <a:spcPct val="20000"/>
              </a:spcBef>
              <a:buSzPct val="70000"/>
              <a:buFont typeface="Arial" pitchFamily="34" charset="0"/>
              <a:buChar char="•"/>
            </a:pPr>
            <a:endParaRPr lang="en-US" sz="3200">
              <a:latin typeface="Calibri" pitchFamily="34" charset="0"/>
              <a:ea typeface="ＭＳ Ｐゴシック" pitchFamily="34" charset="-128"/>
            </a:endParaRPr>
          </a:p>
        </p:txBody>
      </p:sp>
      <p:sp>
        <p:nvSpPr>
          <p:cNvPr id="15364" name="TextBox 4"/>
          <p:cNvSpPr txBox="1">
            <a:spLocks noChangeArrowheads="1"/>
          </p:cNvSpPr>
          <p:nvPr/>
        </p:nvSpPr>
        <p:spPr bwMode="auto">
          <a:xfrm>
            <a:off x="5791200" y="4419600"/>
            <a:ext cx="2971800" cy="369888"/>
          </a:xfrm>
          <a:prstGeom prst="rect">
            <a:avLst/>
          </a:prstGeom>
          <a:noFill/>
          <a:ln w="9525">
            <a:noFill/>
            <a:miter lim="800000"/>
            <a:headEnd/>
            <a:tailEnd/>
          </a:ln>
        </p:spPr>
        <p:txBody>
          <a:bodyPr>
            <a:spAutoFit/>
          </a:bodyPr>
          <a:lstStyle/>
          <a:p>
            <a:endParaRPr lang="en-US">
              <a:latin typeface="Calibri" pitchFamily="34" charset="0"/>
            </a:endParaRPr>
          </a:p>
        </p:txBody>
      </p:sp>
      <p:pic>
        <p:nvPicPr>
          <p:cNvPr id="6" name="Picture 2"/>
          <p:cNvPicPr>
            <a:picLocks noChangeAspect="1" noChangeArrowheads="1"/>
          </p:cNvPicPr>
          <p:nvPr/>
        </p:nvPicPr>
        <p:blipFill>
          <a:blip r:embed="rId2"/>
          <a:srcRect/>
          <a:stretch>
            <a:fillRect/>
          </a:stretch>
        </p:blipFill>
        <p:spPr bwMode="auto">
          <a:xfrm>
            <a:off x="5486400" y="4111625"/>
            <a:ext cx="3657600" cy="2746375"/>
          </a:xfrm>
          <a:prstGeom prst="rect">
            <a:avLst/>
          </a:prstGeom>
          <a:noFill/>
          <a:ln w="9525">
            <a:noFill/>
            <a:miter lim="800000"/>
            <a:headEnd/>
            <a:tailEnd/>
          </a:ln>
          <a:effectLst>
            <a:outerShdw algn="tl" rotWithShape="0">
              <a:srgbClr val="808080">
                <a:alpha val="70000"/>
              </a:srgbClr>
            </a:outerShdw>
          </a:effec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txBox="1">
            <a:spLocks/>
          </p:cNvSpPr>
          <p:nvPr/>
        </p:nvSpPr>
        <p:spPr bwMode="auto">
          <a:xfrm>
            <a:off x="609600" y="1219200"/>
            <a:ext cx="7772400" cy="4419600"/>
          </a:xfrm>
          <a:prstGeom prst="rect">
            <a:avLst/>
          </a:prstGeom>
          <a:noFill/>
          <a:ln w="9525">
            <a:noFill/>
            <a:miter lim="800000"/>
            <a:headEnd/>
            <a:tailEnd/>
          </a:ln>
        </p:spPr>
        <p:txBody>
          <a:bodyPr/>
          <a:lstStyle/>
          <a:p>
            <a:pPr marL="344488" indent="-173038">
              <a:spcBef>
                <a:spcPct val="20000"/>
              </a:spcBef>
              <a:buClr>
                <a:srgbClr val="72BFC5"/>
              </a:buClr>
              <a:buSzPct val="70000"/>
            </a:pPr>
            <a:endParaRPr lang="en-US" sz="3600">
              <a:latin typeface="Calibri" pitchFamily="34" charset="0"/>
              <a:cs typeface="Segoe UI" pitchFamily="34" charset="0"/>
            </a:endParaRPr>
          </a:p>
          <a:p>
            <a:pPr marL="344488" indent="-173038">
              <a:spcBef>
                <a:spcPct val="20000"/>
              </a:spcBef>
              <a:buClr>
                <a:srgbClr val="72BFC5"/>
              </a:buClr>
              <a:buSzPct val="70000"/>
            </a:pPr>
            <a:r>
              <a:rPr lang="en-US" sz="5400" b="1">
                <a:latin typeface="Calibri" pitchFamily="34" charset="0"/>
                <a:cs typeface="Segoe UI" pitchFamily="34" charset="0"/>
              </a:rPr>
              <a:t>   </a:t>
            </a:r>
            <a:endParaRPr lang="en-US" sz="3600" b="1">
              <a:latin typeface="Calibri" pitchFamily="34" charset="0"/>
              <a:cs typeface="Segoe UI" pitchFamily="34" charset="0"/>
            </a:endParaRPr>
          </a:p>
          <a:p>
            <a:pPr marL="344488" indent="-173038">
              <a:spcBef>
                <a:spcPct val="20000"/>
              </a:spcBef>
              <a:buClr>
                <a:srgbClr val="72BFC5"/>
              </a:buClr>
              <a:buSzPct val="70000"/>
            </a:pPr>
            <a:endParaRPr lang="en-US" sz="3600">
              <a:latin typeface="Calibri" pitchFamily="34" charset="0"/>
              <a:cs typeface="Segoe UI" pitchFamily="34" charset="0"/>
            </a:endParaRPr>
          </a:p>
          <a:p>
            <a:pPr marL="344488" indent="-173038">
              <a:spcBef>
                <a:spcPct val="20000"/>
              </a:spcBef>
              <a:buClr>
                <a:srgbClr val="72BFC5"/>
              </a:buClr>
              <a:buSzPct val="70000"/>
            </a:pPr>
            <a:endParaRPr lang="en-US" sz="3600">
              <a:latin typeface="Calibri" pitchFamily="34" charset="0"/>
              <a:cs typeface="Segoe UI" pitchFamily="34" charset="0"/>
            </a:endParaRPr>
          </a:p>
        </p:txBody>
      </p:sp>
      <p:sp>
        <p:nvSpPr>
          <p:cNvPr id="16387" name="TextBox 5"/>
          <p:cNvSpPr txBox="1">
            <a:spLocks noChangeArrowheads="1"/>
          </p:cNvSpPr>
          <p:nvPr/>
        </p:nvSpPr>
        <p:spPr bwMode="auto">
          <a:xfrm>
            <a:off x="381000" y="1447800"/>
            <a:ext cx="3505200" cy="3962400"/>
          </a:xfrm>
          <a:prstGeom prst="rect">
            <a:avLst/>
          </a:prstGeom>
          <a:noFill/>
          <a:ln w="9525">
            <a:noFill/>
            <a:miter lim="800000"/>
            <a:headEnd/>
            <a:tailEnd/>
          </a:ln>
        </p:spPr>
        <p:txBody>
          <a:bodyPr anchor="ctr"/>
          <a:lstStyle/>
          <a:p>
            <a:pPr algn="ctr" fontAlgn="t">
              <a:lnSpc>
                <a:spcPct val="90000"/>
              </a:lnSpc>
            </a:pPr>
            <a:endParaRPr lang="en-US" sz="1900" b="1">
              <a:latin typeface="Calibri" pitchFamily="34" charset="0"/>
            </a:endParaRPr>
          </a:p>
          <a:p>
            <a:pPr fontAlgn="t">
              <a:lnSpc>
                <a:spcPct val="90000"/>
              </a:lnSpc>
            </a:pPr>
            <a:endParaRPr lang="en-US" sz="2700" b="1">
              <a:latin typeface="Calibri" pitchFamily="34" charset="0"/>
            </a:endParaRPr>
          </a:p>
          <a:p>
            <a:pPr fontAlgn="t">
              <a:lnSpc>
                <a:spcPct val="90000"/>
              </a:lnSpc>
            </a:pPr>
            <a:r>
              <a:rPr lang="en-US" sz="2700">
                <a:latin typeface="Calibri" pitchFamily="34" charset="0"/>
              </a:rPr>
              <a:t>Expository</a:t>
            </a:r>
          </a:p>
          <a:p>
            <a:pPr fontAlgn="t">
              <a:lnSpc>
                <a:spcPct val="90000"/>
              </a:lnSpc>
            </a:pPr>
            <a:endParaRPr lang="en-US" sz="3100">
              <a:latin typeface="Calibri" pitchFamily="34" charset="0"/>
            </a:endParaRPr>
          </a:p>
          <a:p>
            <a:pPr fontAlgn="t">
              <a:lnSpc>
                <a:spcPct val="90000"/>
              </a:lnSpc>
            </a:pPr>
            <a:r>
              <a:rPr lang="en-US" sz="2700">
                <a:latin typeface="Calibri" pitchFamily="34" charset="0"/>
              </a:rPr>
              <a:t>Persuasive</a:t>
            </a:r>
          </a:p>
          <a:p>
            <a:pPr fontAlgn="t">
              <a:lnSpc>
                <a:spcPct val="90000"/>
              </a:lnSpc>
            </a:pPr>
            <a:endParaRPr lang="en-US" sz="3100">
              <a:latin typeface="Calibri" pitchFamily="34" charset="0"/>
            </a:endParaRPr>
          </a:p>
          <a:p>
            <a:pPr fontAlgn="t">
              <a:lnSpc>
                <a:spcPct val="90000"/>
              </a:lnSpc>
            </a:pPr>
            <a:r>
              <a:rPr lang="en-US" sz="2700">
                <a:latin typeface="Calibri" pitchFamily="34" charset="0"/>
              </a:rPr>
              <a:t>(Personal) Narrative</a:t>
            </a:r>
          </a:p>
          <a:p>
            <a:pPr fontAlgn="t">
              <a:lnSpc>
                <a:spcPct val="90000"/>
              </a:lnSpc>
            </a:pPr>
            <a:endParaRPr lang="en-US" sz="3100">
              <a:latin typeface="Calibri" pitchFamily="34" charset="0"/>
            </a:endParaRPr>
          </a:p>
          <a:p>
            <a:pPr fontAlgn="t">
              <a:lnSpc>
                <a:spcPct val="90000"/>
              </a:lnSpc>
            </a:pPr>
            <a:r>
              <a:rPr lang="en-US" sz="2700">
                <a:latin typeface="Calibri" pitchFamily="34" charset="0"/>
              </a:rPr>
              <a:t>(Fictional) Narrative /</a:t>
            </a:r>
          </a:p>
          <a:p>
            <a:pPr fontAlgn="t">
              <a:lnSpc>
                <a:spcPct val="90000"/>
              </a:lnSpc>
            </a:pPr>
            <a:r>
              <a:rPr lang="en-US" sz="2700">
                <a:latin typeface="Calibri" pitchFamily="34" charset="0"/>
              </a:rPr>
              <a:t>Imaginative</a:t>
            </a:r>
          </a:p>
          <a:p>
            <a:pPr>
              <a:lnSpc>
                <a:spcPct val="90000"/>
              </a:lnSpc>
            </a:pPr>
            <a:endParaRPr lang="en-US" sz="2200">
              <a:latin typeface="Perpetua" pitchFamily="18" charset="0"/>
            </a:endParaRPr>
          </a:p>
        </p:txBody>
      </p:sp>
      <p:sp>
        <p:nvSpPr>
          <p:cNvPr id="16388" name="TextBox 8"/>
          <p:cNvSpPr txBox="1">
            <a:spLocks noChangeArrowheads="1"/>
          </p:cNvSpPr>
          <p:nvPr/>
        </p:nvSpPr>
        <p:spPr bwMode="auto">
          <a:xfrm>
            <a:off x="4648200" y="1371600"/>
            <a:ext cx="3581400" cy="4191000"/>
          </a:xfrm>
          <a:prstGeom prst="rect">
            <a:avLst/>
          </a:prstGeom>
          <a:noFill/>
          <a:ln w="9525">
            <a:noFill/>
            <a:miter lim="800000"/>
            <a:headEnd/>
            <a:tailEnd/>
          </a:ln>
        </p:spPr>
        <p:txBody>
          <a:bodyPr anchor="ctr"/>
          <a:lstStyle/>
          <a:p>
            <a:endParaRPr lang="en-US" sz="2400">
              <a:latin typeface="Perpetua" pitchFamily="18" charset="0"/>
            </a:endParaRPr>
          </a:p>
        </p:txBody>
      </p:sp>
      <p:sp>
        <p:nvSpPr>
          <p:cNvPr id="11" name="TextBox 10"/>
          <p:cNvSpPr txBox="1"/>
          <p:nvPr/>
        </p:nvSpPr>
        <p:spPr>
          <a:xfrm>
            <a:off x="381000" y="228600"/>
            <a:ext cx="8458200" cy="990600"/>
          </a:xfrm>
          <a:prstGeom prst="rect">
            <a:avLst/>
          </a:prstGeom>
        </p:spPr>
        <p:txBody>
          <a:bodyPr anchor="ctr">
            <a:normAutofit/>
          </a:bodyPr>
          <a:lstStyle/>
          <a:p>
            <a:pPr algn="ctr" fontAlgn="auto">
              <a:spcBef>
                <a:spcPts val="0"/>
              </a:spcBef>
              <a:spcAft>
                <a:spcPts val="0"/>
              </a:spcAft>
              <a:defRPr/>
            </a:pPr>
            <a:r>
              <a:rPr lang="en-US" sz="4000" b="1" dirty="0">
                <a:solidFill>
                  <a:srgbClr val="000000"/>
                </a:solidFill>
                <a:effectLst>
                  <a:outerShdw blurRad="38100" dist="38100" dir="2700000" algn="tl">
                    <a:srgbClr val="C0C0C0"/>
                  </a:outerShdw>
                </a:effectLst>
                <a:latin typeface="+mn-lt"/>
                <a:ea typeface="ＭＳ Ｐゴシック" pitchFamily="-106" charset="-128"/>
              </a:rPr>
              <a:t>Writing Modes</a:t>
            </a:r>
            <a:endParaRPr lang="en-US" sz="4000" dirty="0">
              <a:latin typeface="Perpetua" pitchFamily="18" charset="0"/>
              <a:ea typeface="ＭＳ Ｐゴシック" pitchFamily="-106" charset="-128"/>
            </a:endParaRPr>
          </a:p>
        </p:txBody>
      </p:sp>
      <p:sp>
        <p:nvSpPr>
          <p:cNvPr id="16390" name="TextBox 11"/>
          <p:cNvSpPr txBox="1">
            <a:spLocks noChangeArrowheads="1"/>
          </p:cNvSpPr>
          <p:nvPr/>
        </p:nvSpPr>
        <p:spPr bwMode="auto">
          <a:xfrm>
            <a:off x="685800" y="1447800"/>
            <a:ext cx="3657600" cy="3962400"/>
          </a:xfrm>
          <a:prstGeom prst="rect">
            <a:avLst/>
          </a:prstGeom>
          <a:noFill/>
          <a:ln w="9525">
            <a:noFill/>
            <a:miter lim="800000"/>
            <a:headEnd/>
            <a:tailEnd/>
          </a:ln>
        </p:spPr>
        <p:txBody>
          <a:bodyPr anchor="ctr"/>
          <a:lstStyle/>
          <a:p>
            <a:pPr algn="ctr" fontAlgn="t"/>
            <a:endParaRPr lang="en-US" sz="2100" b="1">
              <a:latin typeface="Calibri" pitchFamily="34" charset="0"/>
            </a:endParaRPr>
          </a:p>
          <a:p>
            <a:endParaRPr lang="en-US" sz="2400">
              <a:latin typeface="Perpetua" pitchFamily="18" charset="0"/>
            </a:endParaRPr>
          </a:p>
        </p:txBody>
      </p:sp>
      <p:sp>
        <p:nvSpPr>
          <p:cNvPr id="15" name="TextBox 14"/>
          <p:cNvSpPr txBox="1">
            <a:spLocks noChangeArrowheads="1"/>
          </p:cNvSpPr>
          <p:nvPr/>
        </p:nvSpPr>
        <p:spPr bwMode="auto">
          <a:xfrm>
            <a:off x="4648200" y="4343400"/>
            <a:ext cx="3657600" cy="533400"/>
          </a:xfrm>
          <a:prstGeom prst="rect">
            <a:avLst/>
          </a:prstGeom>
          <a:noFill/>
          <a:ln w="9525">
            <a:noFill/>
            <a:miter lim="800000"/>
            <a:headEnd/>
            <a:tailEnd/>
          </a:ln>
        </p:spPr>
        <p:txBody>
          <a:bodyPr anchor="ctr"/>
          <a:lstStyle/>
          <a:p>
            <a:r>
              <a:rPr lang="en-US" sz="2700">
                <a:solidFill>
                  <a:srgbClr val="000000"/>
                </a:solidFill>
                <a:latin typeface="Calibri" pitchFamily="34" charset="0"/>
              </a:rPr>
              <a:t>Narrative (imagined)</a:t>
            </a:r>
            <a:endParaRPr lang="en-US" sz="2700">
              <a:latin typeface="Perpetua" pitchFamily="18" charset="0"/>
            </a:endParaRPr>
          </a:p>
        </p:txBody>
      </p:sp>
      <p:sp>
        <p:nvSpPr>
          <p:cNvPr id="16" name="TextBox 15"/>
          <p:cNvSpPr txBox="1">
            <a:spLocks noChangeArrowheads="1"/>
          </p:cNvSpPr>
          <p:nvPr/>
        </p:nvSpPr>
        <p:spPr bwMode="auto">
          <a:xfrm>
            <a:off x="4648200" y="3505200"/>
            <a:ext cx="3048000" cy="609600"/>
          </a:xfrm>
          <a:prstGeom prst="rect">
            <a:avLst/>
          </a:prstGeom>
          <a:noFill/>
          <a:ln w="9525">
            <a:noFill/>
            <a:miter lim="800000"/>
            <a:headEnd/>
            <a:tailEnd/>
          </a:ln>
        </p:spPr>
        <p:txBody>
          <a:bodyPr anchor="ctr"/>
          <a:lstStyle/>
          <a:p>
            <a:r>
              <a:rPr lang="en-US" sz="2700">
                <a:solidFill>
                  <a:srgbClr val="000000"/>
                </a:solidFill>
                <a:latin typeface="Calibri" pitchFamily="34" charset="0"/>
              </a:rPr>
              <a:t>Narrative (real)</a:t>
            </a:r>
            <a:endParaRPr lang="en-US" sz="2700">
              <a:latin typeface="Perpetua" pitchFamily="18" charset="0"/>
            </a:endParaRPr>
          </a:p>
        </p:txBody>
      </p:sp>
      <p:sp>
        <p:nvSpPr>
          <p:cNvPr id="17" name="TextBox 16"/>
          <p:cNvSpPr txBox="1">
            <a:spLocks noChangeArrowheads="1"/>
          </p:cNvSpPr>
          <p:nvPr/>
        </p:nvSpPr>
        <p:spPr bwMode="auto">
          <a:xfrm>
            <a:off x="4572000" y="2667000"/>
            <a:ext cx="3581400" cy="609600"/>
          </a:xfrm>
          <a:prstGeom prst="rect">
            <a:avLst/>
          </a:prstGeom>
          <a:noFill/>
          <a:ln w="9525">
            <a:noFill/>
            <a:miter lim="800000"/>
            <a:headEnd/>
            <a:tailEnd/>
          </a:ln>
        </p:spPr>
        <p:txBody>
          <a:bodyPr anchor="ctr"/>
          <a:lstStyle/>
          <a:p>
            <a:r>
              <a:rPr lang="en-US" sz="2700">
                <a:solidFill>
                  <a:srgbClr val="000000"/>
                </a:solidFill>
                <a:latin typeface="Calibri" pitchFamily="34" charset="0"/>
              </a:rPr>
              <a:t>Opinions / Arguments</a:t>
            </a:r>
            <a:endParaRPr lang="en-US" sz="2700">
              <a:latin typeface="Perpetua" pitchFamily="18" charset="0"/>
            </a:endParaRPr>
          </a:p>
        </p:txBody>
      </p:sp>
      <p:sp>
        <p:nvSpPr>
          <p:cNvPr id="18" name="TextBox 17"/>
          <p:cNvSpPr txBox="1">
            <a:spLocks noChangeArrowheads="1"/>
          </p:cNvSpPr>
          <p:nvPr/>
        </p:nvSpPr>
        <p:spPr bwMode="auto">
          <a:xfrm>
            <a:off x="4648200" y="1905000"/>
            <a:ext cx="3733800" cy="609600"/>
          </a:xfrm>
          <a:prstGeom prst="rect">
            <a:avLst/>
          </a:prstGeom>
          <a:noFill/>
          <a:ln w="9525">
            <a:noFill/>
            <a:miter lim="800000"/>
            <a:headEnd/>
            <a:tailEnd/>
          </a:ln>
        </p:spPr>
        <p:txBody>
          <a:bodyPr anchor="ctr"/>
          <a:lstStyle/>
          <a:p>
            <a:r>
              <a:rPr lang="en-US" sz="2500">
                <a:solidFill>
                  <a:srgbClr val="000000"/>
                </a:solidFill>
                <a:latin typeface="Calibri" pitchFamily="34" charset="0"/>
              </a:rPr>
              <a:t>Informative / Explanatory</a:t>
            </a:r>
            <a:endParaRPr lang="en-US" sz="2500">
              <a:latin typeface="Perpetua" pitchFamily="18" charset="0"/>
            </a:endParaRPr>
          </a:p>
        </p:txBody>
      </p:sp>
      <p:sp>
        <p:nvSpPr>
          <p:cNvPr id="16395" name="TextBox 13"/>
          <p:cNvSpPr txBox="1">
            <a:spLocks noChangeArrowheads="1"/>
          </p:cNvSpPr>
          <p:nvPr/>
        </p:nvSpPr>
        <p:spPr bwMode="auto">
          <a:xfrm>
            <a:off x="304800" y="1219200"/>
            <a:ext cx="8686800" cy="762000"/>
          </a:xfrm>
          <a:prstGeom prst="rect">
            <a:avLst/>
          </a:prstGeom>
          <a:noFill/>
          <a:ln w="9525">
            <a:noFill/>
            <a:miter lim="800000"/>
            <a:headEnd/>
            <a:tailEnd/>
          </a:ln>
        </p:spPr>
        <p:txBody>
          <a:bodyPr anchor="ctr"/>
          <a:lstStyle/>
          <a:p>
            <a:pPr fontAlgn="t"/>
            <a:r>
              <a:rPr lang="en-US" sz="3200" b="1">
                <a:solidFill>
                  <a:srgbClr val="000000"/>
                </a:solidFill>
                <a:latin typeface="Calibri" pitchFamily="34" charset="0"/>
              </a:rPr>
              <a:t>Oregon Standards               CCSS</a:t>
            </a:r>
          </a:p>
        </p:txBody>
      </p:sp>
      <p:sp>
        <p:nvSpPr>
          <p:cNvPr id="19" name="Right Arrow 18"/>
          <p:cNvSpPr/>
          <p:nvPr/>
        </p:nvSpPr>
        <p:spPr>
          <a:xfrm>
            <a:off x="3733800" y="2057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0" name="Right Arrow 19"/>
          <p:cNvSpPr/>
          <p:nvPr/>
        </p:nvSpPr>
        <p:spPr>
          <a:xfrm>
            <a:off x="3733800" y="44196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1" name="Right Arrow 20"/>
          <p:cNvSpPr/>
          <p:nvPr/>
        </p:nvSpPr>
        <p:spPr>
          <a:xfrm>
            <a:off x="3733800" y="36576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
        <p:nvSpPr>
          <p:cNvPr id="22" name="Right Arrow 21"/>
          <p:cNvSpPr/>
          <p:nvPr/>
        </p:nvSpPr>
        <p:spPr>
          <a:xfrm>
            <a:off x="3733800" y="2819400"/>
            <a:ext cx="6858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additive="base">
                                        <p:cTn id="12" dur="500" fill="hold"/>
                                        <p:tgtEl>
                                          <p:spTgt spid="18"/>
                                        </p:tgtEl>
                                        <p:attrNameLst>
                                          <p:attrName>ppt_x</p:attrName>
                                        </p:attrNameLst>
                                      </p:cBhvr>
                                      <p:tavLst>
                                        <p:tav tm="0">
                                          <p:val>
                                            <p:strVal val="1+#ppt_w/2"/>
                                          </p:val>
                                        </p:tav>
                                        <p:tav tm="100000">
                                          <p:val>
                                            <p:strVal val="#ppt_x"/>
                                          </p:val>
                                        </p:tav>
                                      </p:tavLst>
                                    </p:anim>
                                    <p:anim calcmode="lin" valueType="num">
                                      <p:cBhvr additive="base">
                                        <p:cTn id="13"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0-#ppt_w/2"/>
                                          </p:val>
                                        </p:tav>
                                        <p:tav tm="100000">
                                          <p:val>
                                            <p:strVal val="#ppt_x"/>
                                          </p:val>
                                        </p:tav>
                                      </p:tavLst>
                                    </p:anim>
                                    <p:anim calcmode="lin" valueType="num">
                                      <p:cBhvr additive="base">
                                        <p:cTn id="30" dur="500" fill="hold"/>
                                        <p:tgtEl>
                                          <p:spTgt spid="21"/>
                                        </p:tgtEl>
                                        <p:attrNameLst>
                                          <p:attrName>ppt_y</p:attrName>
                                        </p:attrNameLst>
                                      </p:cBhvr>
                                      <p:tavLst>
                                        <p:tav tm="0">
                                          <p:val>
                                            <p:strVal val="#ppt_y"/>
                                          </p:val>
                                        </p:tav>
                                        <p:tav tm="100000">
                                          <p:val>
                                            <p:strVal val="#ppt_y"/>
                                          </p:val>
                                        </p:tav>
                                      </p:tavLst>
                                    </p:anim>
                                  </p:childTnLst>
                                </p:cTn>
                              </p:par>
                            </p:childTnLst>
                          </p:cTn>
                        </p:par>
                        <p:par>
                          <p:cTn id="31" fill="hold">
                            <p:stCondLst>
                              <p:cond delay="500"/>
                            </p:stCondLst>
                            <p:childTnLst>
                              <p:par>
                                <p:cTn id="32" presetID="2" presetClass="entr" presetSubtype="2"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1+#ppt_w/2"/>
                                          </p:val>
                                        </p:tav>
                                        <p:tav tm="100000">
                                          <p:val>
                                            <p:strVal val="#ppt_x"/>
                                          </p:val>
                                        </p:tav>
                                      </p:tavLst>
                                    </p:anim>
                                    <p:anim calcmode="lin" valueType="num">
                                      <p:cBhvr additive="base">
                                        <p:cTn id="3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0-#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500"/>
                            </p:stCondLst>
                            <p:childTnLst>
                              <p:par>
                                <p:cTn id="43" presetID="2" presetClass="entr" presetSubtype="2"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19" grpId="0" animBg="1"/>
      <p:bldP spid="20" grpId="0" animBg="1"/>
      <p:bldP spid="21" grpId="0" animBg="1"/>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62000" y="381000"/>
            <a:ext cx="7467600" cy="685800"/>
          </a:xfrm>
          <a:prstGeom prst="rect">
            <a:avLst/>
          </a:prstGeom>
        </p:spPr>
        <p:txBody>
          <a:bodyPr>
            <a:normAutofit/>
          </a:bodyPr>
          <a:lstStyle/>
          <a:p>
            <a:pPr algn="ctr" fontAlgn="auto">
              <a:lnSpc>
                <a:spcPct val="90000"/>
              </a:lnSpc>
              <a:spcBef>
                <a:spcPts val="0"/>
              </a:spcBef>
              <a:spcAft>
                <a:spcPts val="0"/>
              </a:spcAft>
              <a:buClr>
                <a:srgbClr val="72BFC5"/>
              </a:buClr>
              <a:buFont typeface="Arial" pitchFamily="34" charset="0"/>
              <a:buNone/>
              <a:defRPr/>
            </a:pPr>
            <a:r>
              <a:rPr lang="en-US" sz="4200" b="1" dirty="0">
                <a:effectLst>
                  <a:outerShdw blurRad="38100" dist="38100" dir="2700000" algn="tl">
                    <a:srgbClr val="C0C0C0"/>
                  </a:outerShdw>
                </a:effectLst>
                <a:latin typeface="+mn-lt"/>
                <a:cs typeface="Segoe UI" pitchFamily="34" charset="0"/>
              </a:rPr>
              <a:t>Review of ELA Anchor Standards</a:t>
            </a:r>
          </a:p>
          <a:p>
            <a:pPr fontAlgn="auto">
              <a:lnSpc>
                <a:spcPct val="90000"/>
              </a:lnSpc>
              <a:spcBef>
                <a:spcPts val="0"/>
              </a:spcBef>
              <a:spcAft>
                <a:spcPts val="0"/>
              </a:spcAft>
              <a:buClr>
                <a:srgbClr val="72BFC5"/>
              </a:buClr>
              <a:buFont typeface="Arial" pitchFamily="34" charset="0"/>
              <a:buNone/>
              <a:defRPr/>
            </a:pPr>
            <a:endParaRPr lang="en-US" sz="3900" b="1" dirty="0">
              <a:effectLst>
                <a:outerShdw blurRad="38100" dist="38100" dir="2700000" algn="tl">
                  <a:srgbClr val="C0C0C0"/>
                </a:outerShdw>
              </a:effectLst>
              <a:latin typeface="Calibri" pitchFamily="34" charset="0"/>
              <a:cs typeface="Segoe UI" pitchFamily="34" charset="0"/>
            </a:endParaRPr>
          </a:p>
          <a:p>
            <a:pPr fontAlgn="auto">
              <a:lnSpc>
                <a:spcPct val="80000"/>
              </a:lnSpc>
              <a:spcBef>
                <a:spcPct val="20000"/>
              </a:spcBef>
              <a:spcAft>
                <a:spcPts val="0"/>
              </a:spcAft>
              <a:buClr>
                <a:srgbClr val="72BFC5"/>
              </a:buClr>
              <a:buSzPct val="70000"/>
              <a:buFont typeface="Arial" pitchFamily="34" charset="0"/>
              <a:buNone/>
              <a:defRPr/>
            </a:pPr>
            <a:endParaRPr lang="en-US" sz="2800" dirty="0">
              <a:latin typeface="Calibri" pitchFamily="34" charset="0"/>
              <a:cs typeface="Segoe UI" pitchFamily="34" charset="0"/>
            </a:endParaRPr>
          </a:p>
          <a:p>
            <a:pPr fontAlgn="auto">
              <a:spcBef>
                <a:spcPct val="20000"/>
              </a:spcBef>
              <a:spcAft>
                <a:spcPts val="0"/>
              </a:spcAft>
              <a:buClr>
                <a:srgbClr val="72BFC5"/>
              </a:buClr>
              <a:buSzPct val="70000"/>
              <a:buFont typeface="Arial" pitchFamily="34" charset="0"/>
              <a:buChar char="•"/>
              <a:defRPr/>
            </a:pPr>
            <a:endParaRPr lang="en-US" sz="3200" dirty="0">
              <a:latin typeface="+mn-lt"/>
              <a:cs typeface="Segoe UI" pitchFamily="34" charset="0"/>
            </a:endParaRPr>
          </a:p>
        </p:txBody>
      </p:sp>
      <p:sp>
        <p:nvSpPr>
          <p:cNvPr id="6" name="Rounded Rectangle 5"/>
          <p:cNvSpPr>
            <a:spLocks noChangeArrowheads="1"/>
          </p:cNvSpPr>
          <p:nvPr/>
        </p:nvSpPr>
        <p:spPr bwMode="auto">
          <a:xfrm>
            <a:off x="1295400" y="2667000"/>
            <a:ext cx="6477000" cy="1255713"/>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3200" b="1" dirty="0">
                <a:latin typeface="Calibri" pitchFamily="34" charset="0"/>
              </a:rPr>
              <a:t>Speaking and Listening = 6 standards</a:t>
            </a:r>
          </a:p>
        </p:txBody>
      </p:sp>
      <p:sp>
        <p:nvSpPr>
          <p:cNvPr id="9" name="Rounded Rectangle 8"/>
          <p:cNvSpPr>
            <a:spLocks noChangeArrowheads="1"/>
          </p:cNvSpPr>
          <p:nvPr/>
        </p:nvSpPr>
        <p:spPr bwMode="auto">
          <a:xfrm>
            <a:off x="1905000" y="1317625"/>
            <a:ext cx="5181600" cy="1004888"/>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3200" b="1">
                <a:latin typeface="Calibri" pitchFamily="34" charset="0"/>
              </a:rPr>
              <a:t>Writing = 10 standards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62000" y="381000"/>
            <a:ext cx="7467600" cy="685800"/>
          </a:xfrm>
          <a:prstGeom prst="rect">
            <a:avLst/>
          </a:prstGeom>
        </p:spPr>
        <p:txBody>
          <a:bodyPr>
            <a:normAutofit/>
          </a:bodyPr>
          <a:lstStyle/>
          <a:p>
            <a:pPr algn="ctr" fontAlgn="auto">
              <a:lnSpc>
                <a:spcPct val="90000"/>
              </a:lnSpc>
              <a:spcBef>
                <a:spcPts val="0"/>
              </a:spcBef>
              <a:spcAft>
                <a:spcPts val="0"/>
              </a:spcAft>
              <a:buClr>
                <a:srgbClr val="72BFC5"/>
              </a:buClr>
              <a:buFont typeface="Arial" pitchFamily="34" charset="0"/>
              <a:buNone/>
              <a:defRPr/>
            </a:pPr>
            <a:r>
              <a:rPr lang="en-US" sz="4200" b="1" dirty="0">
                <a:effectLst>
                  <a:outerShdw blurRad="38100" dist="38100" dir="2700000" algn="tl">
                    <a:srgbClr val="C0C0C0"/>
                  </a:outerShdw>
                </a:effectLst>
                <a:latin typeface="+mn-lt"/>
                <a:cs typeface="Segoe UI" pitchFamily="34" charset="0"/>
              </a:rPr>
              <a:t>Review of ELA Anchor Standards</a:t>
            </a:r>
          </a:p>
          <a:p>
            <a:pPr fontAlgn="auto">
              <a:lnSpc>
                <a:spcPct val="90000"/>
              </a:lnSpc>
              <a:spcBef>
                <a:spcPts val="0"/>
              </a:spcBef>
              <a:spcAft>
                <a:spcPts val="0"/>
              </a:spcAft>
              <a:buClr>
                <a:srgbClr val="72BFC5"/>
              </a:buClr>
              <a:buFont typeface="Arial" pitchFamily="34" charset="0"/>
              <a:buNone/>
              <a:defRPr/>
            </a:pPr>
            <a:endParaRPr lang="en-US" sz="3900" b="1" dirty="0">
              <a:effectLst>
                <a:outerShdw blurRad="38100" dist="38100" dir="2700000" algn="tl">
                  <a:srgbClr val="C0C0C0"/>
                </a:outerShdw>
              </a:effectLst>
              <a:latin typeface="Calibri" pitchFamily="34" charset="0"/>
              <a:cs typeface="Segoe UI" pitchFamily="34" charset="0"/>
            </a:endParaRPr>
          </a:p>
          <a:p>
            <a:pPr fontAlgn="auto">
              <a:lnSpc>
                <a:spcPct val="80000"/>
              </a:lnSpc>
              <a:spcBef>
                <a:spcPct val="20000"/>
              </a:spcBef>
              <a:spcAft>
                <a:spcPts val="0"/>
              </a:spcAft>
              <a:buClr>
                <a:srgbClr val="72BFC5"/>
              </a:buClr>
              <a:buSzPct val="70000"/>
              <a:buFont typeface="Arial" pitchFamily="34" charset="0"/>
              <a:buNone/>
              <a:defRPr/>
            </a:pPr>
            <a:endParaRPr lang="en-US" sz="2800" dirty="0">
              <a:latin typeface="Calibri" pitchFamily="34" charset="0"/>
              <a:cs typeface="Segoe UI" pitchFamily="34" charset="0"/>
            </a:endParaRPr>
          </a:p>
          <a:p>
            <a:pPr fontAlgn="auto">
              <a:spcBef>
                <a:spcPct val="20000"/>
              </a:spcBef>
              <a:spcAft>
                <a:spcPts val="0"/>
              </a:spcAft>
              <a:buClr>
                <a:srgbClr val="72BFC5"/>
              </a:buClr>
              <a:buSzPct val="70000"/>
              <a:buFont typeface="Arial" pitchFamily="34" charset="0"/>
              <a:buChar char="•"/>
              <a:defRPr/>
            </a:pPr>
            <a:endParaRPr lang="en-US" sz="3200" dirty="0">
              <a:latin typeface="+mn-lt"/>
              <a:cs typeface="Segoe UI" pitchFamily="34" charset="0"/>
            </a:endParaRPr>
          </a:p>
        </p:txBody>
      </p:sp>
      <p:sp>
        <p:nvSpPr>
          <p:cNvPr id="9" name="Rounded Rectangle 8"/>
          <p:cNvSpPr>
            <a:spLocks noChangeArrowheads="1"/>
          </p:cNvSpPr>
          <p:nvPr/>
        </p:nvSpPr>
        <p:spPr bwMode="auto">
          <a:xfrm>
            <a:off x="228600" y="1317625"/>
            <a:ext cx="8534400" cy="1044575"/>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lstStyle/>
          <a:p>
            <a:pPr algn="ctr" fontAlgn="auto">
              <a:spcBef>
                <a:spcPts val="0"/>
              </a:spcBef>
              <a:spcAft>
                <a:spcPts val="0"/>
              </a:spcAft>
              <a:defRPr/>
            </a:pPr>
            <a:r>
              <a:rPr lang="en-US" sz="3200" b="1" dirty="0">
                <a:latin typeface="Calibri" pitchFamily="34" charset="0"/>
              </a:rPr>
              <a:t>Language = 6 standards</a:t>
            </a:r>
          </a:p>
        </p:txBody>
      </p:sp>
      <p:sp>
        <p:nvSpPr>
          <p:cNvPr id="6" name="Content Placeholder 2"/>
          <p:cNvSpPr txBox="1">
            <a:spLocks/>
          </p:cNvSpPr>
          <p:nvPr/>
        </p:nvSpPr>
        <p:spPr bwMode="auto">
          <a:xfrm>
            <a:off x="0" y="3124200"/>
            <a:ext cx="9144000" cy="1447800"/>
          </a:xfrm>
          <a:prstGeom prst="rect">
            <a:avLst/>
          </a:prstGeom>
          <a:gradFill rotWithShape="1">
            <a:gsLst>
              <a:gs pos="0">
                <a:srgbClr val="E8E8FA"/>
              </a:gs>
              <a:gs pos="64999">
                <a:srgbClr val="C3C3EF"/>
              </a:gs>
              <a:gs pos="100000">
                <a:srgbClr val="A8A8EA"/>
              </a:gs>
            </a:gsLst>
            <a:lin ang="5400000" scaled="1"/>
          </a:gradFill>
          <a:ln w="9525">
            <a:solidFill>
              <a:srgbClr val="2F2F98"/>
            </a:solidFill>
            <a:miter lim="800000"/>
            <a:headEnd/>
            <a:tailEnd/>
          </a:ln>
          <a:effectLst>
            <a:outerShdw dist="20000" dir="5400000" rotWithShape="0">
              <a:srgbClr val="808080">
                <a:alpha val="37999"/>
              </a:srgbClr>
            </a:outerShdw>
          </a:effectLst>
        </p:spPr>
        <p:txBody>
          <a:bodyPr anchor="ctr"/>
          <a:lstStyle/>
          <a:p>
            <a:pPr algn="ctr" fontAlgn="auto">
              <a:lnSpc>
                <a:spcPct val="70000"/>
              </a:lnSpc>
              <a:spcBef>
                <a:spcPts val="0"/>
              </a:spcBef>
              <a:spcAft>
                <a:spcPts val="0"/>
              </a:spcAft>
              <a:buClr>
                <a:srgbClr val="72BFC5"/>
              </a:buClr>
              <a:buFont typeface="Arial" pitchFamily="34" charset="0"/>
              <a:buNone/>
              <a:defRPr/>
            </a:pPr>
            <a:r>
              <a:rPr lang="en-US" sz="3200" b="1" dirty="0">
                <a:solidFill>
                  <a:srgbClr val="000000"/>
                </a:solidFill>
                <a:effectLst>
                  <a:outerShdw blurRad="38100" dist="38100" dir="2700000" algn="tl">
                    <a:srgbClr val="FFFFFF"/>
                  </a:outerShdw>
                </a:effectLst>
                <a:latin typeface="Calibri" pitchFamily="34" charset="0"/>
                <a:cs typeface="Segoe UI" pitchFamily="34" charset="0"/>
              </a:rPr>
              <a:t>Note: </a:t>
            </a:r>
            <a:r>
              <a:rPr lang="en-US" sz="2900" b="1" dirty="0">
                <a:solidFill>
                  <a:srgbClr val="000000"/>
                </a:solidFill>
                <a:effectLst>
                  <a:outerShdw blurRad="38100" dist="38100" dir="2700000" algn="tl">
                    <a:srgbClr val="FFFFFF"/>
                  </a:outerShdw>
                </a:effectLst>
                <a:latin typeface="Calibri" pitchFamily="34" charset="0"/>
                <a:cs typeface="Segoe UI" pitchFamily="34" charset="0"/>
              </a:rPr>
              <a:t>CCR Anchor Standards for Writing, Speaking &amp;</a:t>
            </a:r>
          </a:p>
          <a:p>
            <a:pPr algn="ctr" fontAlgn="auto">
              <a:lnSpc>
                <a:spcPct val="70000"/>
              </a:lnSpc>
              <a:spcBef>
                <a:spcPts val="0"/>
              </a:spcBef>
              <a:spcAft>
                <a:spcPts val="0"/>
              </a:spcAft>
              <a:buClr>
                <a:srgbClr val="72BFC5"/>
              </a:buClr>
              <a:buFont typeface="Arial" pitchFamily="34" charset="0"/>
              <a:buNone/>
              <a:defRPr/>
            </a:pPr>
            <a:endParaRPr lang="en-US" sz="2900" b="1" dirty="0">
              <a:solidFill>
                <a:srgbClr val="000000"/>
              </a:solidFill>
              <a:effectLst>
                <a:outerShdw blurRad="38100" dist="38100" dir="2700000" algn="tl">
                  <a:srgbClr val="FFFFFF"/>
                </a:outerShdw>
              </a:effectLst>
              <a:latin typeface="Calibri" pitchFamily="34" charset="0"/>
              <a:cs typeface="Segoe UI" pitchFamily="34" charset="0"/>
            </a:endParaRPr>
          </a:p>
          <a:p>
            <a:pPr algn="ctr" fontAlgn="auto">
              <a:lnSpc>
                <a:spcPct val="70000"/>
              </a:lnSpc>
              <a:spcBef>
                <a:spcPts val="0"/>
              </a:spcBef>
              <a:spcAft>
                <a:spcPts val="0"/>
              </a:spcAft>
              <a:buClr>
                <a:srgbClr val="72BFC5"/>
              </a:buClr>
              <a:buFont typeface="Arial" pitchFamily="34" charset="0"/>
              <a:buNone/>
              <a:defRPr/>
            </a:pPr>
            <a:r>
              <a:rPr lang="en-US" sz="2900" b="1" dirty="0">
                <a:solidFill>
                  <a:srgbClr val="000000"/>
                </a:solidFill>
                <a:effectLst>
                  <a:outerShdw blurRad="38100" dist="38100" dir="2700000" algn="tl">
                    <a:srgbClr val="FFFFFF"/>
                  </a:outerShdw>
                </a:effectLst>
                <a:latin typeface="Calibri" pitchFamily="34" charset="0"/>
                <a:cs typeface="Segoe UI" pitchFamily="34" charset="0"/>
              </a:rPr>
              <a:t> Listening, and Language are in the back of your packet</a:t>
            </a:r>
            <a:endParaRPr lang="en-US" sz="2200" dirty="0">
              <a:solidFill>
                <a:srgbClr val="000000"/>
              </a:solidFill>
              <a:latin typeface="+mn-lt"/>
              <a:cs typeface="Segoe U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p:cNvPicPr>
          <p:nvPr/>
        </p:nvPicPr>
        <p:blipFill>
          <a:blip r:embed="rId2"/>
          <a:srcRect/>
          <a:stretch>
            <a:fillRect/>
          </a:stretch>
        </p:blipFill>
        <p:spPr bwMode="auto">
          <a:xfrm>
            <a:off x="0" y="-76200"/>
            <a:ext cx="9144000" cy="693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1"/>
          <p:cNvSpPr>
            <a:spLocks noGrp="1"/>
          </p:cNvSpPr>
          <p:nvPr>
            <p:ph type="title"/>
          </p:nvPr>
        </p:nvSpPr>
        <p:spPr>
          <a:xfrm>
            <a:off x="457200" y="533400"/>
            <a:ext cx="8229600" cy="639763"/>
          </a:xfrm>
        </p:spPr>
        <p:txBody>
          <a:bodyPr rtlCol="0">
            <a:normAutofit fontScale="90000"/>
          </a:bodyPr>
          <a:lstStyle/>
          <a:p>
            <a:pPr eaLnBrk="1" fontAlgn="auto" hangingPunct="1">
              <a:lnSpc>
                <a:spcPct val="90000"/>
              </a:lnSpc>
              <a:spcAft>
                <a:spcPts val="0"/>
              </a:spcAft>
              <a:defRPr/>
            </a:pPr>
            <a:r>
              <a:rPr lang="en-US" sz="4000" b="1" dirty="0" smtClean="0">
                <a:effectLst>
                  <a:outerShdw blurRad="38100" dist="38100" dir="2700000" algn="tl">
                    <a:srgbClr val="C0C0C0"/>
                  </a:outerShdw>
                </a:effectLst>
                <a:latin typeface="+mn-lt"/>
              </a:rPr>
              <a:t>English Language Arts – </a:t>
            </a:r>
            <a:br>
              <a:rPr lang="en-US" sz="4000" b="1" dirty="0" smtClean="0">
                <a:effectLst>
                  <a:outerShdw blurRad="38100" dist="38100" dir="2700000" algn="tl">
                    <a:srgbClr val="C0C0C0"/>
                  </a:outerShdw>
                </a:effectLst>
                <a:latin typeface="+mn-lt"/>
              </a:rPr>
            </a:br>
            <a:r>
              <a:rPr lang="en-US" sz="4000" b="1" dirty="0" smtClean="0">
                <a:effectLst>
                  <a:outerShdw blurRad="38100" dist="38100" dir="2700000" algn="tl">
                    <a:srgbClr val="C0C0C0"/>
                  </a:outerShdw>
                </a:effectLst>
                <a:latin typeface="+mn-lt"/>
              </a:rPr>
              <a:t>Instructional Shift</a:t>
            </a:r>
          </a:p>
        </p:txBody>
      </p:sp>
      <p:sp>
        <p:nvSpPr>
          <p:cNvPr id="20483" name="Content Placeholder 2"/>
          <p:cNvSpPr>
            <a:spLocks noGrp="1"/>
          </p:cNvSpPr>
          <p:nvPr>
            <p:ph idx="1"/>
          </p:nvPr>
        </p:nvSpPr>
        <p:spPr>
          <a:xfrm>
            <a:off x="228600" y="1752600"/>
            <a:ext cx="4114800" cy="2286000"/>
          </a:xfrm>
          <a:solidFill>
            <a:srgbClr val="DBE5EA"/>
          </a:solidFill>
          <a:ln w="38100">
            <a:solidFill>
              <a:schemeClr val="tx1"/>
            </a:solidFill>
          </a:ln>
        </p:spPr>
        <p:txBody>
          <a:bodyPr/>
          <a:lstStyle/>
          <a:p>
            <a:pPr marL="0" indent="0" algn="ctr" eaLnBrk="1" hangingPunct="1">
              <a:buFontTx/>
              <a:buNone/>
            </a:pPr>
            <a:r>
              <a:rPr lang="en-US" sz="2300" b="1" smtClean="0"/>
              <a:t>Traditional Classroom</a:t>
            </a:r>
          </a:p>
          <a:p>
            <a:pPr marL="0" indent="0" eaLnBrk="1" hangingPunct="1">
              <a:buClr>
                <a:schemeClr val="tx1"/>
              </a:buClr>
            </a:pPr>
            <a:r>
              <a:rPr lang="en-US" sz="1900" smtClean="0"/>
              <a:t>Focus on literature (fiction)</a:t>
            </a:r>
          </a:p>
          <a:p>
            <a:pPr marL="0" indent="0" eaLnBrk="1" hangingPunct="1">
              <a:buClr>
                <a:schemeClr val="tx1"/>
              </a:buClr>
            </a:pPr>
            <a:r>
              <a:rPr lang="en-US" sz="1900" smtClean="0"/>
              <a:t>Literary skills (identifying terms</a:t>
            </a:r>
          </a:p>
          <a:p>
            <a:pPr marL="0" indent="0" eaLnBrk="1" hangingPunct="1">
              <a:buClr>
                <a:schemeClr val="tx1"/>
              </a:buClr>
              <a:buFontTx/>
              <a:buNone/>
            </a:pPr>
            <a:r>
              <a:rPr lang="en-US" sz="1900" smtClean="0"/>
              <a:t>and devices)</a:t>
            </a:r>
          </a:p>
          <a:p>
            <a:pPr marL="457200" lvl="1" indent="-168275" eaLnBrk="1" hangingPunct="1">
              <a:buClr>
                <a:schemeClr val="tx1"/>
              </a:buClr>
            </a:pPr>
            <a:r>
              <a:rPr lang="en-US" sz="1900" smtClean="0"/>
              <a:t>ELA standards taught in </a:t>
            </a:r>
            <a:r>
              <a:rPr lang="en-US" sz="1900" b="1" smtClean="0"/>
              <a:t>isolation</a:t>
            </a:r>
          </a:p>
          <a:p>
            <a:pPr marL="457200" lvl="1" indent="-168275" eaLnBrk="1" hangingPunct="1">
              <a:lnSpc>
                <a:spcPct val="90000"/>
              </a:lnSpc>
            </a:pPr>
            <a:endParaRPr lang="en-US" smtClean="0"/>
          </a:p>
        </p:txBody>
      </p:sp>
      <p:sp>
        <p:nvSpPr>
          <p:cNvPr id="20484" name="Content Placeholder 2"/>
          <p:cNvSpPr txBox="1">
            <a:spLocks/>
          </p:cNvSpPr>
          <p:nvPr/>
        </p:nvSpPr>
        <p:spPr bwMode="auto">
          <a:xfrm>
            <a:off x="4724400" y="1752600"/>
            <a:ext cx="4038600" cy="2286000"/>
          </a:xfrm>
          <a:prstGeom prst="rect">
            <a:avLst/>
          </a:prstGeom>
          <a:solidFill>
            <a:srgbClr val="DBE5EA"/>
          </a:solidFill>
          <a:ln w="38100">
            <a:solidFill>
              <a:schemeClr val="tx1"/>
            </a:solidFill>
            <a:miter lim="800000"/>
            <a:headEnd/>
            <a:tailEnd/>
          </a:ln>
        </p:spPr>
        <p:txBody>
          <a:bodyPr/>
          <a:lstStyle/>
          <a:p>
            <a:pPr algn="ctr">
              <a:lnSpc>
                <a:spcPct val="110000"/>
              </a:lnSpc>
              <a:spcBef>
                <a:spcPct val="20000"/>
              </a:spcBef>
              <a:buClr>
                <a:srgbClr val="72BFC5"/>
              </a:buClr>
              <a:buSzPct val="70000"/>
              <a:buFont typeface="Arial" pitchFamily="34" charset="0"/>
              <a:buNone/>
            </a:pPr>
            <a:r>
              <a:rPr lang="en-US" sz="2300" b="1">
                <a:latin typeface="Calibri" pitchFamily="34" charset="0"/>
              </a:rPr>
              <a:t>Common Core Classroom</a:t>
            </a:r>
          </a:p>
          <a:p>
            <a:pPr marL="571500" lvl="1" indent="-219075">
              <a:lnSpc>
                <a:spcPct val="110000"/>
              </a:lnSpc>
              <a:spcBef>
                <a:spcPct val="20000"/>
              </a:spcBef>
              <a:buClr>
                <a:schemeClr val="tx1"/>
              </a:buClr>
              <a:buSzPct val="100000"/>
              <a:buFont typeface="Arial" pitchFamily="34" charset="0"/>
              <a:buChar char="•"/>
            </a:pPr>
            <a:r>
              <a:rPr lang="en-US" sz="1900">
                <a:latin typeface="Calibri" pitchFamily="34" charset="0"/>
              </a:rPr>
              <a:t>Informational texts prepare for college and career</a:t>
            </a:r>
          </a:p>
          <a:p>
            <a:pPr marL="571500" lvl="1" indent="-219075">
              <a:lnSpc>
                <a:spcPct val="110000"/>
              </a:lnSpc>
              <a:spcBef>
                <a:spcPct val="20000"/>
              </a:spcBef>
              <a:buClr>
                <a:schemeClr val="tx1"/>
              </a:buClr>
              <a:buSzPct val="100000"/>
              <a:buFont typeface="Arial" pitchFamily="34" charset="0"/>
              <a:buChar char="•"/>
            </a:pPr>
            <a:r>
              <a:rPr lang="en-US" sz="1900">
                <a:latin typeface="Calibri" pitchFamily="34" charset="0"/>
              </a:rPr>
              <a:t>Cross-content literacy </a:t>
            </a:r>
          </a:p>
          <a:p>
            <a:pPr marL="571500" lvl="1" indent="-219075">
              <a:lnSpc>
                <a:spcPct val="110000"/>
              </a:lnSpc>
              <a:spcBef>
                <a:spcPct val="20000"/>
              </a:spcBef>
              <a:buClr>
                <a:schemeClr val="tx1"/>
              </a:buClr>
              <a:buSzPct val="100000"/>
              <a:buFont typeface="Arial" pitchFamily="34" charset="0"/>
              <a:buChar char="•"/>
            </a:pPr>
            <a:r>
              <a:rPr lang="en-US" sz="1900">
                <a:latin typeface="Calibri" pitchFamily="34" charset="0"/>
              </a:rPr>
              <a:t>ELA standards taught in </a:t>
            </a:r>
            <a:r>
              <a:rPr lang="en-US" sz="1900" b="1">
                <a:latin typeface="Calibri" pitchFamily="34" charset="0"/>
              </a:rPr>
              <a:t>collaboration</a:t>
            </a:r>
          </a:p>
        </p:txBody>
      </p:sp>
      <p:pic>
        <p:nvPicPr>
          <p:cNvPr id="8" name="Picture 2"/>
          <p:cNvPicPr>
            <a:picLocks noChangeAspect="1" noChangeArrowheads="1"/>
          </p:cNvPicPr>
          <p:nvPr/>
        </p:nvPicPr>
        <p:blipFill>
          <a:blip r:embed="rId3"/>
          <a:srcRect/>
          <a:stretch>
            <a:fillRect/>
          </a:stretch>
        </p:blipFill>
        <p:spPr bwMode="auto">
          <a:xfrm>
            <a:off x="3124200" y="4038600"/>
            <a:ext cx="2971800" cy="2286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0"/>
            <a:ext cx="9144000" cy="1470025"/>
          </a:xfrm>
          <a:prstGeom prst="rect">
            <a:avLst/>
          </a:prstGeom>
        </p:spPr>
        <p:txBody>
          <a:bodyPr anchor="ctr"/>
          <a:lstStyle/>
          <a:p>
            <a:pPr algn="ctr" fontAlgn="auto">
              <a:lnSpc>
                <a:spcPct val="90000"/>
              </a:lnSpc>
              <a:spcBef>
                <a:spcPts val="0"/>
              </a:spcBef>
              <a:spcAft>
                <a:spcPts val="0"/>
              </a:spcAft>
              <a:buClr>
                <a:srgbClr val="72BFC5"/>
              </a:buClr>
              <a:defRPr/>
            </a:pPr>
            <a:r>
              <a:rPr lang="en-US" sz="3900" b="1" dirty="0">
                <a:effectLst>
                  <a:outerShdw blurRad="38100" dist="38100" dir="2700000" algn="tl">
                    <a:srgbClr val="C0C0C0"/>
                  </a:outerShdw>
                </a:effectLst>
                <a:latin typeface="+mn-lt"/>
                <a:cs typeface="Segoe UI" pitchFamily="34" charset="0"/>
              </a:rPr>
              <a:t>Design and Organization</a:t>
            </a:r>
          </a:p>
        </p:txBody>
      </p:sp>
      <p:sp>
        <p:nvSpPr>
          <p:cNvPr id="3075" name="Rectangle 6"/>
          <p:cNvSpPr txBox="1">
            <a:spLocks noChangeArrowheads="1"/>
          </p:cNvSpPr>
          <p:nvPr/>
        </p:nvSpPr>
        <p:spPr bwMode="auto">
          <a:xfrm>
            <a:off x="152400" y="1423988"/>
            <a:ext cx="3370263" cy="5434012"/>
          </a:xfrm>
          <a:prstGeom prst="rect">
            <a:avLst/>
          </a:prstGeom>
          <a:noFill/>
          <a:ln w="9525">
            <a:noFill/>
            <a:miter lim="800000"/>
            <a:headEnd/>
            <a:tailEnd/>
          </a:ln>
        </p:spPr>
        <p:txBody>
          <a:bodyPr/>
          <a:lstStyle/>
          <a:p>
            <a:pPr>
              <a:buClr>
                <a:srgbClr val="72BFC5"/>
              </a:buClr>
              <a:buSzPct val="70000"/>
              <a:buFont typeface="Wingdings 2" pitchFamily="18" charset="2"/>
              <a:buNone/>
              <a:tabLst>
                <a:tab pos="231775" algn="l"/>
              </a:tabLst>
            </a:pPr>
            <a:r>
              <a:rPr lang="en-US" sz="2600" b="1">
                <a:latin typeface="Calibri" pitchFamily="34" charset="0"/>
                <a:cs typeface="Segoe UI" pitchFamily="34" charset="0"/>
              </a:rPr>
              <a:t>College and Career Readiness (CCR) Anchor Standards</a:t>
            </a:r>
          </a:p>
          <a:p>
            <a:pPr>
              <a:buClr>
                <a:srgbClr val="72BFC5"/>
              </a:buClr>
              <a:buSzPct val="70000"/>
              <a:buFont typeface="Wingdings 2" pitchFamily="18" charset="2"/>
              <a:buNone/>
              <a:tabLst>
                <a:tab pos="231775" algn="l"/>
              </a:tabLst>
            </a:pPr>
            <a:endParaRPr lang="en-US" sz="2400" b="1">
              <a:latin typeface="Calibri" pitchFamily="34" charset="0"/>
              <a:cs typeface="Segoe UI" pitchFamily="34" charset="0"/>
            </a:endParaRPr>
          </a:p>
          <a:p>
            <a:pPr>
              <a:buSzPct val="70000"/>
              <a:buFont typeface="Arial" pitchFamily="34" charset="0"/>
              <a:buChar char="•"/>
              <a:tabLst>
                <a:tab pos="231775" algn="l"/>
              </a:tabLst>
            </a:pPr>
            <a:r>
              <a:rPr lang="en-US" sz="2200">
                <a:latin typeface="Calibri" pitchFamily="34" charset="0"/>
                <a:cs typeface="Segoe UI" pitchFamily="34" charset="0"/>
              </a:rPr>
              <a:t> </a:t>
            </a:r>
            <a:r>
              <a:rPr lang="en-US" sz="2000">
                <a:latin typeface="Calibri" pitchFamily="34" charset="0"/>
                <a:cs typeface="Segoe UI" pitchFamily="34" charset="0"/>
              </a:rPr>
              <a:t>Broad expectations   </a:t>
            </a:r>
          </a:p>
          <a:p>
            <a:pPr>
              <a:buSzPct val="70000"/>
              <a:tabLst>
                <a:tab pos="231775" algn="l"/>
              </a:tabLst>
            </a:pPr>
            <a:r>
              <a:rPr lang="en-US" sz="2000">
                <a:latin typeface="Calibri" pitchFamily="34" charset="0"/>
                <a:cs typeface="Segoe UI" pitchFamily="34" charset="0"/>
              </a:rPr>
              <a:t>  consistent across grades </a:t>
            </a:r>
          </a:p>
          <a:p>
            <a:pPr>
              <a:buSzPct val="70000"/>
              <a:tabLst>
                <a:tab pos="231775" algn="l"/>
              </a:tabLst>
            </a:pPr>
            <a:r>
              <a:rPr lang="en-US" sz="2000">
                <a:latin typeface="Calibri" pitchFamily="34" charset="0"/>
                <a:cs typeface="Segoe UI" pitchFamily="34" charset="0"/>
              </a:rPr>
              <a:t>  and content areas</a:t>
            </a:r>
          </a:p>
          <a:p>
            <a:pPr>
              <a:buClr>
                <a:srgbClr val="72BFC5"/>
              </a:buClr>
              <a:buSzPct val="70000"/>
              <a:buFont typeface="Arial" pitchFamily="34" charset="0"/>
              <a:buNone/>
              <a:tabLst>
                <a:tab pos="231775" algn="l"/>
              </a:tabLst>
            </a:pPr>
            <a:endParaRPr lang="en-US" sz="2000">
              <a:latin typeface="Calibri" pitchFamily="34" charset="0"/>
              <a:cs typeface="Segoe UI" pitchFamily="34" charset="0"/>
            </a:endParaRPr>
          </a:p>
          <a:p>
            <a:pPr>
              <a:buSzPct val="70000"/>
              <a:buFont typeface="Arial" pitchFamily="34" charset="0"/>
              <a:buChar char="•"/>
              <a:tabLst>
                <a:tab pos="231775" algn="l"/>
              </a:tabLst>
            </a:pPr>
            <a:r>
              <a:rPr lang="en-US" sz="2000">
                <a:latin typeface="Calibri" pitchFamily="34" charset="0"/>
                <a:cs typeface="Segoe UI" pitchFamily="34" charset="0"/>
              </a:rPr>
              <a:t> Based on evidence</a:t>
            </a:r>
          </a:p>
          <a:p>
            <a:pPr>
              <a:buSzPct val="70000"/>
              <a:tabLst>
                <a:tab pos="231775" algn="l"/>
              </a:tabLst>
            </a:pPr>
            <a:r>
              <a:rPr lang="en-US" sz="2000">
                <a:latin typeface="Calibri" pitchFamily="34" charset="0"/>
                <a:cs typeface="Segoe UI" pitchFamily="34" charset="0"/>
              </a:rPr>
              <a:t>  about college and  </a:t>
            </a:r>
          </a:p>
          <a:p>
            <a:pPr>
              <a:buSzPct val="70000"/>
              <a:tabLst>
                <a:tab pos="231775" algn="l"/>
              </a:tabLst>
            </a:pPr>
            <a:r>
              <a:rPr lang="en-US" sz="2000">
                <a:latin typeface="Calibri" pitchFamily="34" charset="0"/>
                <a:cs typeface="Segoe UI" pitchFamily="34" charset="0"/>
              </a:rPr>
              <a:t>  workforce training </a:t>
            </a:r>
          </a:p>
          <a:p>
            <a:pPr>
              <a:buSzPct val="70000"/>
              <a:tabLst>
                <a:tab pos="231775" algn="l"/>
              </a:tabLst>
            </a:pPr>
            <a:r>
              <a:rPr lang="en-US" sz="2000">
                <a:latin typeface="Calibri" pitchFamily="34" charset="0"/>
                <a:cs typeface="Segoe UI" pitchFamily="34" charset="0"/>
              </a:rPr>
              <a:t>  expectations</a:t>
            </a:r>
          </a:p>
        </p:txBody>
      </p:sp>
      <p:sp>
        <p:nvSpPr>
          <p:cNvPr id="3076" name="TextBox 7"/>
          <p:cNvSpPr txBox="1">
            <a:spLocks noChangeArrowheads="1"/>
          </p:cNvSpPr>
          <p:nvPr/>
        </p:nvSpPr>
        <p:spPr bwMode="auto">
          <a:xfrm>
            <a:off x="5486400" y="1295400"/>
            <a:ext cx="3276600" cy="369888"/>
          </a:xfrm>
          <a:prstGeom prst="rect">
            <a:avLst/>
          </a:prstGeom>
          <a:noFill/>
          <a:ln w="9525">
            <a:noFill/>
            <a:miter lim="800000"/>
            <a:headEnd/>
            <a:tailEnd/>
          </a:ln>
        </p:spPr>
        <p:txBody>
          <a:bodyPr>
            <a:spAutoFit/>
          </a:bodyPr>
          <a:lstStyle/>
          <a:p>
            <a:endParaRPr lang="en-US">
              <a:latin typeface="Calibri" pitchFamily="34" charset="0"/>
            </a:endParaRPr>
          </a:p>
        </p:txBody>
      </p:sp>
      <p:pic>
        <p:nvPicPr>
          <p:cNvPr id="9" name="Picture 5" descr="k-5 reading standards"/>
          <p:cNvPicPr>
            <a:picLocks noChangeAspect="1" noChangeArrowheads="1"/>
          </p:cNvPicPr>
          <p:nvPr/>
        </p:nvPicPr>
        <p:blipFill>
          <a:blip r:embed="rId2"/>
          <a:srcRect/>
          <a:stretch>
            <a:fillRect/>
          </a:stretch>
        </p:blipFill>
        <p:spPr bwMode="auto">
          <a:xfrm>
            <a:off x="3144838" y="1470025"/>
            <a:ext cx="5784850" cy="4489450"/>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81000" y="688975"/>
            <a:ext cx="8534400" cy="758825"/>
          </a:xfrm>
          <a:prstGeom prst="rect">
            <a:avLst/>
          </a:prstGeom>
        </p:spPr>
        <p:txBody>
          <a:bodyPr>
            <a:normAutofit/>
          </a:bodyPr>
          <a:lstStyle/>
          <a:p>
            <a:pPr fontAlgn="auto">
              <a:spcBef>
                <a:spcPts val="0"/>
              </a:spcBef>
              <a:spcAft>
                <a:spcPts val="0"/>
              </a:spcAft>
              <a:buClr>
                <a:srgbClr val="72BFC5"/>
              </a:buClr>
              <a:defRPr/>
            </a:pPr>
            <a:r>
              <a:rPr lang="en-US" sz="3900" b="1">
                <a:effectLst>
                  <a:outerShdw blurRad="38100" dist="38100" dir="2700000" algn="tl">
                    <a:srgbClr val="C0C0C0"/>
                  </a:outerShdw>
                </a:effectLst>
                <a:latin typeface="+mn-lt"/>
                <a:ea typeface="ＭＳ Ｐゴシック" pitchFamily="-106" charset="-128"/>
              </a:rPr>
              <a:t>Check-in</a:t>
            </a:r>
          </a:p>
          <a:p>
            <a:pPr fontAlgn="auto">
              <a:spcBef>
                <a:spcPts val="0"/>
              </a:spcBef>
              <a:spcAft>
                <a:spcPts val="0"/>
              </a:spcAft>
              <a:buClr>
                <a:srgbClr val="72BFC5"/>
              </a:buClr>
              <a:defRPr/>
            </a:pPr>
            <a:endParaRPr lang="en-US" sz="3900" b="1">
              <a:effectLst>
                <a:outerShdw blurRad="38100" dist="38100" dir="2700000" algn="tl">
                  <a:srgbClr val="C0C0C0"/>
                </a:outerShdw>
              </a:effectLst>
              <a:latin typeface="+mn-lt"/>
              <a:ea typeface="ＭＳ Ｐゴシック" pitchFamily="-106" charset="-128"/>
            </a:endParaRPr>
          </a:p>
        </p:txBody>
      </p:sp>
      <p:sp>
        <p:nvSpPr>
          <p:cNvPr id="21507" name="Content Placeholder 2"/>
          <p:cNvSpPr txBox="1">
            <a:spLocks/>
          </p:cNvSpPr>
          <p:nvPr/>
        </p:nvSpPr>
        <p:spPr bwMode="auto">
          <a:xfrm>
            <a:off x="409575" y="1600200"/>
            <a:ext cx="8505825" cy="1371600"/>
          </a:xfrm>
          <a:prstGeom prst="rect">
            <a:avLst/>
          </a:prstGeom>
          <a:noFill/>
          <a:ln w="9525">
            <a:noFill/>
            <a:miter lim="800000"/>
            <a:headEnd/>
            <a:tailEnd/>
          </a:ln>
        </p:spPr>
        <p:txBody>
          <a:bodyPr/>
          <a:lstStyle/>
          <a:p>
            <a:pPr>
              <a:spcBef>
                <a:spcPct val="20000"/>
              </a:spcBef>
              <a:buClr>
                <a:srgbClr val="72BFC5"/>
              </a:buClr>
              <a:buSzPct val="70000"/>
            </a:pPr>
            <a:r>
              <a:rPr lang="en-US" sz="2900">
                <a:latin typeface="Calibri" pitchFamily="34" charset="0"/>
                <a:ea typeface="ＭＳ Ｐゴシック" pitchFamily="34" charset="-128"/>
              </a:rPr>
              <a:t>Share with your partner what new information you learned today about the English Language Arts Standards.</a:t>
            </a:r>
            <a:endParaRPr lang="en-US" sz="2900">
              <a:latin typeface="Calibri" pitchFamily="34" charset="0"/>
              <a:cs typeface="Segoe UI" pitchFamily="34" charset="0"/>
            </a:endParaRPr>
          </a:p>
          <a:p>
            <a:pPr>
              <a:spcBef>
                <a:spcPct val="20000"/>
              </a:spcBef>
              <a:buClr>
                <a:srgbClr val="72BFC5"/>
              </a:buClr>
              <a:buSzPct val="70000"/>
            </a:pPr>
            <a:endParaRPr lang="en-US" sz="2800">
              <a:latin typeface="Calibri" pitchFamily="34" charset="0"/>
              <a:cs typeface="Segoe UI" pitchFamily="34" charset="0"/>
            </a:endParaRPr>
          </a:p>
        </p:txBody>
      </p:sp>
      <p:pic>
        <p:nvPicPr>
          <p:cNvPr id="4" name="Picture 3" descr="Two-Adults-Talking.jpg"/>
          <p:cNvPicPr>
            <a:picLocks noChangeAspect="1"/>
          </p:cNvPicPr>
          <p:nvPr/>
        </p:nvPicPr>
        <p:blipFill>
          <a:blip r:embed="rId2"/>
          <a:srcRect/>
          <a:stretch>
            <a:fillRect/>
          </a:stretch>
        </p:blipFill>
        <p:spPr bwMode="auto">
          <a:xfrm>
            <a:off x="3976688" y="3429000"/>
            <a:ext cx="5167312" cy="3429000"/>
          </a:xfrm>
          <a:prstGeom prst="rect">
            <a:avLst/>
          </a:prstGeom>
          <a:noFill/>
          <a:ln w="9525">
            <a:noFill/>
            <a:miter lim="800000"/>
            <a:headEnd/>
            <a:tailEnd/>
          </a:ln>
          <a:effectLst>
            <a:outerShdw blurRad="63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0" y="0"/>
            <a:ext cx="9144000" cy="1470025"/>
          </a:xfrm>
          <a:prstGeom prst="rect">
            <a:avLst/>
          </a:prstGeom>
        </p:spPr>
        <p:txBody>
          <a:bodyPr anchor="ctr"/>
          <a:lstStyle/>
          <a:p>
            <a:pPr algn="ctr" fontAlgn="auto">
              <a:lnSpc>
                <a:spcPct val="90000"/>
              </a:lnSpc>
              <a:spcBef>
                <a:spcPts val="0"/>
              </a:spcBef>
              <a:spcAft>
                <a:spcPts val="0"/>
              </a:spcAft>
              <a:buClr>
                <a:srgbClr val="72BFC5"/>
              </a:buClr>
              <a:defRPr/>
            </a:pPr>
            <a:r>
              <a:rPr lang="en-US" sz="3900" b="1" dirty="0">
                <a:effectLst>
                  <a:outerShdw blurRad="38100" dist="38100" dir="2700000" algn="tl">
                    <a:srgbClr val="C0C0C0"/>
                  </a:outerShdw>
                </a:effectLst>
                <a:latin typeface="+mn-lt"/>
                <a:cs typeface="Segoe UI" pitchFamily="34" charset="0"/>
              </a:rPr>
              <a:t>Design and Organization</a:t>
            </a:r>
          </a:p>
        </p:txBody>
      </p:sp>
      <p:sp>
        <p:nvSpPr>
          <p:cNvPr id="4099" name="Rectangle 6"/>
          <p:cNvSpPr txBox="1">
            <a:spLocks noChangeArrowheads="1"/>
          </p:cNvSpPr>
          <p:nvPr/>
        </p:nvSpPr>
        <p:spPr bwMode="auto">
          <a:xfrm>
            <a:off x="152400" y="1530350"/>
            <a:ext cx="3352800" cy="4065588"/>
          </a:xfrm>
          <a:prstGeom prst="rect">
            <a:avLst/>
          </a:prstGeom>
          <a:noFill/>
          <a:ln w="9525">
            <a:noFill/>
            <a:miter lim="800000"/>
            <a:headEnd/>
            <a:tailEnd/>
          </a:ln>
        </p:spPr>
        <p:txBody>
          <a:bodyPr/>
          <a:lstStyle/>
          <a:p>
            <a:pPr marL="231775" indent="-231775">
              <a:lnSpc>
                <a:spcPct val="80000"/>
              </a:lnSpc>
              <a:buClr>
                <a:srgbClr val="72BFC5"/>
              </a:buClr>
              <a:buSzPct val="70000"/>
              <a:buFont typeface="Arial" pitchFamily="34" charset="0"/>
              <a:buNone/>
            </a:pPr>
            <a:r>
              <a:rPr lang="en-US" sz="2600" b="1">
                <a:latin typeface="Calibri" pitchFamily="34" charset="0"/>
                <a:cs typeface="Segoe UI" pitchFamily="34" charset="0"/>
              </a:rPr>
              <a:t>K−12 Standards</a:t>
            </a:r>
          </a:p>
          <a:p>
            <a:pPr marL="231775" indent="-231775">
              <a:lnSpc>
                <a:spcPct val="80000"/>
              </a:lnSpc>
              <a:buClr>
                <a:srgbClr val="72BFC5"/>
              </a:buClr>
              <a:buSzPct val="70000"/>
              <a:buFont typeface="Arial" pitchFamily="34" charset="0"/>
              <a:buNone/>
            </a:pPr>
            <a:endParaRPr lang="en-US" sz="2600" b="1">
              <a:latin typeface="Calibri" pitchFamily="34" charset="0"/>
              <a:cs typeface="Segoe UI" pitchFamily="34" charset="0"/>
            </a:endParaRPr>
          </a:p>
          <a:p>
            <a:pPr marL="231775" indent="-231775">
              <a:lnSpc>
                <a:spcPct val="80000"/>
              </a:lnSpc>
              <a:buSzPct val="70000"/>
              <a:buFont typeface="Arial" pitchFamily="34" charset="0"/>
              <a:buChar char="•"/>
            </a:pPr>
            <a:r>
              <a:rPr lang="en-US" sz="2200">
                <a:latin typeface="Calibri" pitchFamily="34" charset="0"/>
                <a:cs typeface="Segoe UI" pitchFamily="34" charset="0"/>
              </a:rPr>
              <a:t>Grade-specific end-of-year expectations</a:t>
            </a:r>
          </a:p>
          <a:p>
            <a:pPr marL="231775" indent="-231775">
              <a:lnSpc>
                <a:spcPct val="80000"/>
              </a:lnSpc>
              <a:buSzPct val="70000"/>
              <a:buFont typeface="Arial" pitchFamily="34" charset="0"/>
              <a:buChar char="•"/>
            </a:pPr>
            <a:endParaRPr lang="en-US" sz="2200">
              <a:latin typeface="Calibri" pitchFamily="34" charset="0"/>
              <a:cs typeface="Segoe UI" pitchFamily="34" charset="0"/>
            </a:endParaRPr>
          </a:p>
          <a:p>
            <a:pPr marL="231775" indent="-231775">
              <a:lnSpc>
                <a:spcPct val="80000"/>
              </a:lnSpc>
              <a:buSzPct val="70000"/>
              <a:buFont typeface="Arial" pitchFamily="34" charset="0"/>
              <a:buChar char="•"/>
            </a:pPr>
            <a:r>
              <a:rPr lang="en-US" sz="2200">
                <a:latin typeface="Calibri" pitchFamily="34" charset="0"/>
                <a:cs typeface="Segoe UI" pitchFamily="34" charset="0"/>
              </a:rPr>
              <a:t>Developmentally appropriate, cumulative progression of skills and understandings</a:t>
            </a:r>
          </a:p>
          <a:p>
            <a:pPr marL="231775" indent="-231775">
              <a:lnSpc>
                <a:spcPct val="80000"/>
              </a:lnSpc>
              <a:buSzPct val="70000"/>
              <a:buFont typeface="Arial" pitchFamily="34" charset="0"/>
              <a:buChar char="•"/>
            </a:pPr>
            <a:endParaRPr lang="en-US" sz="2200">
              <a:latin typeface="Calibri" pitchFamily="34" charset="0"/>
              <a:cs typeface="Segoe UI" pitchFamily="34" charset="0"/>
            </a:endParaRPr>
          </a:p>
          <a:p>
            <a:pPr marL="231775" indent="-231775">
              <a:lnSpc>
                <a:spcPct val="80000"/>
              </a:lnSpc>
              <a:buSzPct val="70000"/>
              <a:buFont typeface="Arial" pitchFamily="34" charset="0"/>
              <a:buChar char="•"/>
            </a:pPr>
            <a:r>
              <a:rPr lang="en-US" sz="2200">
                <a:latin typeface="Calibri" pitchFamily="34" charset="0"/>
                <a:cs typeface="Segoe UI" pitchFamily="34" charset="0"/>
              </a:rPr>
              <a:t>One-to-one correspondence with</a:t>
            </a:r>
          </a:p>
          <a:p>
            <a:pPr marL="231775" indent="-231775">
              <a:lnSpc>
                <a:spcPct val="80000"/>
              </a:lnSpc>
              <a:buSzPct val="70000"/>
            </a:pPr>
            <a:r>
              <a:rPr lang="en-US" sz="2200">
                <a:latin typeface="Calibri" pitchFamily="34" charset="0"/>
                <a:cs typeface="Segoe UI" pitchFamily="34" charset="0"/>
              </a:rPr>
              <a:t>    CCR standards</a:t>
            </a:r>
          </a:p>
        </p:txBody>
      </p:sp>
      <p:sp>
        <p:nvSpPr>
          <p:cNvPr id="4100" name="TextBox 4"/>
          <p:cNvSpPr txBox="1">
            <a:spLocks noChangeArrowheads="1"/>
          </p:cNvSpPr>
          <p:nvPr/>
        </p:nvSpPr>
        <p:spPr bwMode="auto">
          <a:xfrm>
            <a:off x="5410200" y="1524000"/>
            <a:ext cx="3048000" cy="369888"/>
          </a:xfrm>
          <a:prstGeom prst="rect">
            <a:avLst/>
          </a:prstGeom>
          <a:noFill/>
          <a:ln w="9525">
            <a:noFill/>
            <a:miter lim="800000"/>
            <a:headEnd/>
            <a:tailEnd/>
          </a:ln>
        </p:spPr>
        <p:txBody>
          <a:bodyPr>
            <a:spAutoFit/>
          </a:bodyPr>
          <a:lstStyle/>
          <a:p>
            <a:endParaRPr lang="en-US">
              <a:latin typeface="Calibri" pitchFamily="34" charset="0"/>
            </a:endParaRPr>
          </a:p>
        </p:txBody>
      </p:sp>
      <p:pic>
        <p:nvPicPr>
          <p:cNvPr id="6" name="Picture 6" descr="reading standards"/>
          <p:cNvPicPr>
            <a:picLocks noChangeAspect="1" noChangeArrowheads="1"/>
          </p:cNvPicPr>
          <p:nvPr/>
        </p:nvPicPr>
        <p:blipFill>
          <a:blip r:embed="rId2"/>
          <a:srcRect/>
          <a:stretch>
            <a:fillRect/>
          </a:stretch>
        </p:blipFill>
        <p:spPr bwMode="auto">
          <a:xfrm>
            <a:off x="3259138" y="1614488"/>
            <a:ext cx="5570537" cy="4557712"/>
          </a:xfrm>
          <a:prstGeom prst="rect">
            <a:avLst/>
          </a:prstGeom>
          <a:noFill/>
          <a:ln w="38100" cap="sq">
            <a:solidFill>
              <a:srgbClr val="000000"/>
            </a:solidFill>
            <a:miter lim="800000"/>
            <a:headEnd/>
            <a:tailEnd/>
          </a:ln>
          <a:effectLst>
            <a:outerShdw dist="38100" dir="2700000" algn="tl" rotWithShape="0">
              <a:srgbClr val="808080">
                <a:alpha val="42998"/>
              </a:srgbClr>
            </a:outerShdw>
          </a:effec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762000" y="304800"/>
            <a:ext cx="7467600" cy="685800"/>
          </a:xfrm>
          <a:prstGeom prst="rect">
            <a:avLst/>
          </a:prstGeom>
        </p:spPr>
        <p:txBody>
          <a:bodyPr>
            <a:normAutofit/>
          </a:bodyPr>
          <a:lstStyle/>
          <a:p>
            <a:pPr algn="ctr" fontAlgn="auto">
              <a:lnSpc>
                <a:spcPct val="90000"/>
              </a:lnSpc>
              <a:spcBef>
                <a:spcPts val="0"/>
              </a:spcBef>
              <a:spcAft>
                <a:spcPts val="0"/>
              </a:spcAft>
              <a:buClr>
                <a:srgbClr val="72BFC5"/>
              </a:buClr>
              <a:buFont typeface="Arial" pitchFamily="34" charset="0"/>
              <a:buNone/>
              <a:defRPr/>
            </a:pPr>
            <a:r>
              <a:rPr lang="en-US" sz="4200" b="1" dirty="0">
                <a:effectLst>
                  <a:outerShdw blurRad="38100" dist="38100" dir="2700000" algn="tl">
                    <a:srgbClr val="C0C0C0"/>
                  </a:outerShdw>
                </a:effectLst>
                <a:latin typeface="+mn-lt"/>
                <a:cs typeface="Segoe UI" pitchFamily="34" charset="0"/>
              </a:rPr>
              <a:t>Four Strands</a:t>
            </a:r>
          </a:p>
          <a:p>
            <a:pPr fontAlgn="auto">
              <a:lnSpc>
                <a:spcPct val="90000"/>
              </a:lnSpc>
              <a:spcBef>
                <a:spcPts val="0"/>
              </a:spcBef>
              <a:spcAft>
                <a:spcPts val="0"/>
              </a:spcAft>
              <a:buClr>
                <a:srgbClr val="72BFC5"/>
              </a:buClr>
              <a:buFont typeface="Arial" pitchFamily="34" charset="0"/>
              <a:buNone/>
              <a:defRPr/>
            </a:pPr>
            <a:endParaRPr lang="en-US" sz="3900" b="1" dirty="0">
              <a:effectLst>
                <a:outerShdw blurRad="38100" dist="38100" dir="2700000" algn="tl">
                  <a:srgbClr val="C0C0C0"/>
                </a:outerShdw>
              </a:effectLst>
              <a:latin typeface="Calibri" pitchFamily="34" charset="0"/>
              <a:cs typeface="Segoe UI" pitchFamily="34" charset="0"/>
            </a:endParaRPr>
          </a:p>
          <a:p>
            <a:pPr fontAlgn="auto">
              <a:lnSpc>
                <a:spcPct val="80000"/>
              </a:lnSpc>
              <a:spcBef>
                <a:spcPct val="20000"/>
              </a:spcBef>
              <a:spcAft>
                <a:spcPts val="0"/>
              </a:spcAft>
              <a:buClr>
                <a:srgbClr val="72BFC5"/>
              </a:buClr>
              <a:buSzPct val="70000"/>
              <a:buFont typeface="Arial" pitchFamily="34" charset="0"/>
              <a:buNone/>
              <a:defRPr/>
            </a:pPr>
            <a:endParaRPr lang="en-US" sz="2800" dirty="0">
              <a:latin typeface="Calibri" pitchFamily="34" charset="0"/>
              <a:cs typeface="Segoe UI" pitchFamily="34" charset="0"/>
            </a:endParaRPr>
          </a:p>
          <a:p>
            <a:pPr fontAlgn="auto">
              <a:spcBef>
                <a:spcPct val="20000"/>
              </a:spcBef>
              <a:spcAft>
                <a:spcPts val="0"/>
              </a:spcAft>
              <a:buClr>
                <a:srgbClr val="72BFC5"/>
              </a:buClr>
              <a:buSzPct val="70000"/>
              <a:buFont typeface="Arial" pitchFamily="34" charset="0"/>
              <a:buChar char="•"/>
              <a:defRPr/>
            </a:pPr>
            <a:endParaRPr lang="en-US" sz="3200" dirty="0">
              <a:latin typeface="+mn-lt"/>
              <a:cs typeface="Segoe UI" pitchFamily="34" charset="0"/>
            </a:endParaRPr>
          </a:p>
        </p:txBody>
      </p:sp>
      <p:sp>
        <p:nvSpPr>
          <p:cNvPr id="4" name="Rounded Rectangle 3"/>
          <p:cNvSpPr>
            <a:spLocks noChangeArrowheads="1"/>
          </p:cNvSpPr>
          <p:nvPr/>
        </p:nvSpPr>
        <p:spPr bwMode="auto">
          <a:xfrm>
            <a:off x="1219200" y="1241425"/>
            <a:ext cx="2895600" cy="1654175"/>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3900" b="1" dirty="0">
                <a:latin typeface="Calibri" pitchFamily="34" charset="0"/>
              </a:rPr>
              <a:t>Reading</a:t>
            </a:r>
          </a:p>
        </p:txBody>
      </p:sp>
      <p:sp>
        <p:nvSpPr>
          <p:cNvPr id="5124" name="TextBox 4"/>
          <p:cNvSpPr txBox="1">
            <a:spLocks noChangeArrowheads="1"/>
          </p:cNvSpPr>
          <p:nvPr/>
        </p:nvSpPr>
        <p:spPr bwMode="auto">
          <a:xfrm>
            <a:off x="609600" y="1295400"/>
            <a:ext cx="3429000" cy="1981200"/>
          </a:xfrm>
          <a:prstGeom prst="rect">
            <a:avLst/>
          </a:prstGeom>
          <a:noFill/>
          <a:ln w="9525">
            <a:noFill/>
            <a:miter lim="800000"/>
            <a:headEnd/>
            <a:tailEnd/>
          </a:ln>
        </p:spPr>
        <p:txBody>
          <a:bodyPr anchor="ctr"/>
          <a:lstStyle/>
          <a:p>
            <a:endParaRPr lang="en-US" sz="2400">
              <a:latin typeface="Perpetua" pitchFamily="18" charset="0"/>
            </a:endParaRPr>
          </a:p>
        </p:txBody>
      </p:sp>
      <p:sp>
        <p:nvSpPr>
          <p:cNvPr id="6" name="Rounded Rectangle 5"/>
          <p:cNvSpPr>
            <a:spLocks noChangeArrowheads="1"/>
          </p:cNvSpPr>
          <p:nvPr/>
        </p:nvSpPr>
        <p:spPr bwMode="auto">
          <a:xfrm>
            <a:off x="4648200" y="1241425"/>
            <a:ext cx="2895600" cy="1654175"/>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3900" b="1">
                <a:latin typeface="Calibri" pitchFamily="34" charset="0"/>
              </a:rPr>
              <a:t>Writing</a:t>
            </a:r>
          </a:p>
        </p:txBody>
      </p:sp>
      <p:sp>
        <p:nvSpPr>
          <p:cNvPr id="7" name="Rounded Rectangle 6"/>
          <p:cNvSpPr>
            <a:spLocks noChangeArrowheads="1"/>
          </p:cNvSpPr>
          <p:nvPr/>
        </p:nvSpPr>
        <p:spPr bwMode="auto">
          <a:xfrm>
            <a:off x="1219200" y="3505200"/>
            <a:ext cx="2895600" cy="1654175"/>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3900" b="1">
                <a:latin typeface="Calibri" pitchFamily="34" charset="0"/>
              </a:rPr>
              <a:t>Speaking &amp; Listening</a:t>
            </a:r>
          </a:p>
        </p:txBody>
      </p:sp>
      <p:sp>
        <p:nvSpPr>
          <p:cNvPr id="8" name="Rounded Rectangle 7"/>
          <p:cNvSpPr>
            <a:spLocks noChangeArrowheads="1"/>
          </p:cNvSpPr>
          <p:nvPr/>
        </p:nvSpPr>
        <p:spPr bwMode="auto">
          <a:xfrm>
            <a:off x="4648200" y="3505200"/>
            <a:ext cx="2895600" cy="1654175"/>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3900" b="1">
                <a:latin typeface="Calibri" pitchFamily="34" charset="0"/>
              </a:rPr>
              <a:t>Language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76200"/>
            <a:ext cx="8229600" cy="1143000"/>
          </a:xfrm>
          <a:prstGeom prst="rect">
            <a:avLst/>
          </a:prstGeom>
        </p:spPr>
        <p:txBody>
          <a:bodyPr/>
          <a:lstStyle/>
          <a:p>
            <a:pPr algn="ctr" fontAlgn="auto">
              <a:lnSpc>
                <a:spcPct val="90000"/>
              </a:lnSpc>
              <a:spcBef>
                <a:spcPts val="0"/>
              </a:spcBef>
              <a:spcAft>
                <a:spcPts val="0"/>
              </a:spcAft>
              <a:buClr>
                <a:srgbClr val="72BFC5"/>
              </a:buClr>
              <a:defRPr/>
            </a:pPr>
            <a:r>
              <a:rPr lang="en-US" sz="3900" b="1" dirty="0">
                <a:effectLst>
                  <a:outerShdw blurRad="38100" dist="38100" dir="2700000" algn="tl">
                    <a:srgbClr val="C0C0C0"/>
                  </a:outerShdw>
                </a:effectLst>
                <a:latin typeface="+mn-lt"/>
                <a:cs typeface="Segoe UI" pitchFamily="34" charset="0"/>
              </a:rPr>
              <a:t>English Language Arts</a:t>
            </a:r>
          </a:p>
          <a:p>
            <a:pPr algn="ctr" fontAlgn="auto">
              <a:spcBef>
                <a:spcPts val="0"/>
              </a:spcBef>
              <a:spcAft>
                <a:spcPts val="0"/>
              </a:spcAft>
              <a:buClr>
                <a:srgbClr val="72BFC5"/>
              </a:buClr>
              <a:defRPr/>
            </a:pPr>
            <a:r>
              <a:rPr lang="en-US" sz="2800" b="1" dirty="0">
                <a:latin typeface="+mn-lt"/>
                <a:cs typeface="Segoe UI" pitchFamily="34" charset="0"/>
              </a:rPr>
              <a:t>Design and Organization</a:t>
            </a:r>
          </a:p>
        </p:txBody>
      </p:sp>
      <p:sp>
        <p:nvSpPr>
          <p:cNvPr id="6147" name="Content Placeholder 2"/>
          <p:cNvSpPr txBox="1">
            <a:spLocks/>
          </p:cNvSpPr>
          <p:nvPr/>
        </p:nvSpPr>
        <p:spPr bwMode="auto">
          <a:xfrm>
            <a:off x="304800" y="1265238"/>
            <a:ext cx="8610600" cy="4525962"/>
          </a:xfrm>
          <a:prstGeom prst="rect">
            <a:avLst/>
          </a:prstGeom>
          <a:noFill/>
          <a:ln w="9525">
            <a:noFill/>
            <a:miter lim="800000"/>
            <a:headEnd/>
            <a:tailEnd/>
          </a:ln>
        </p:spPr>
        <p:txBody>
          <a:bodyPr/>
          <a:lstStyle/>
          <a:p>
            <a:pPr marL="457200" indent="-457200">
              <a:spcBef>
                <a:spcPct val="20000"/>
              </a:spcBef>
              <a:buSzPct val="70000"/>
            </a:pPr>
            <a:r>
              <a:rPr lang="en-US" sz="2800" b="1">
                <a:latin typeface="Calibri" pitchFamily="34" charset="0"/>
                <a:cs typeface="Segoe UI" pitchFamily="34" charset="0"/>
              </a:rPr>
              <a:t>Three main sections</a:t>
            </a:r>
          </a:p>
          <a:p>
            <a:pPr marL="457200" indent="-457200">
              <a:spcBef>
                <a:spcPct val="20000"/>
              </a:spcBef>
              <a:buSzPct val="70000"/>
              <a:buFont typeface="Arial" pitchFamily="34" charset="0"/>
              <a:buChar char="•"/>
            </a:pPr>
            <a:r>
              <a:rPr lang="en-US" sz="2400">
                <a:latin typeface="Calibri" pitchFamily="34" charset="0"/>
                <a:cs typeface="Segoe UI" pitchFamily="34" charset="0"/>
              </a:rPr>
              <a:t>K−5 (cross-disciplinary)</a:t>
            </a:r>
          </a:p>
          <a:p>
            <a:pPr marL="457200" indent="-457200">
              <a:spcBef>
                <a:spcPct val="20000"/>
              </a:spcBef>
              <a:buSzPct val="70000"/>
              <a:buFont typeface="Arial" pitchFamily="34" charset="0"/>
              <a:buChar char="•"/>
            </a:pPr>
            <a:r>
              <a:rPr lang="en-US" sz="2400">
                <a:latin typeface="Calibri" pitchFamily="34" charset="0"/>
                <a:cs typeface="Segoe UI" pitchFamily="34" charset="0"/>
              </a:rPr>
              <a:t>6−12 English Language Arts</a:t>
            </a:r>
          </a:p>
          <a:p>
            <a:pPr marL="457200" indent="-457200">
              <a:spcBef>
                <a:spcPct val="20000"/>
              </a:spcBef>
              <a:buSzPct val="70000"/>
              <a:buFont typeface="Arial" pitchFamily="34" charset="0"/>
              <a:buChar char="•"/>
            </a:pPr>
            <a:r>
              <a:rPr lang="en-US" sz="2400">
                <a:latin typeface="Calibri" pitchFamily="34" charset="0"/>
                <a:cs typeface="Segoe UI" pitchFamily="34" charset="0"/>
              </a:rPr>
              <a:t>6−12 Literacy in History/Social Studies, Science, and Technical Subjects</a:t>
            </a:r>
          </a:p>
          <a:p>
            <a:pPr marL="457200" indent="-457200">
              <a:spcBef>
                <a:spcPct val="20000"/>
              </a:spcBef>
              <a:buSzPct val="70000"/>
            </a:pPr>
            <a:endParaRPr lang="en-US" sz="800">
              <a:latin typeface="Calibri" pitchFamily="34" charset="0"/>
              <a:cs typeface="Segoe UI" pitchFamily="34" charset="0"/>
            </a:endParaRPr>
          </a:p>
          <a:p>
            <a:pPr marL="457200" indent="-457200">
              <a:spcBef>
                <a:spcPct val="20000"/>
              </a:spcBef>
              <a:buSzPct val="70000"/>
            </a:pPr>
            <a:r>
              <a:rPr lang="en-US" sz="2800" b="1">
                <a:latin typeface="Calibri" pitchFamily="34" charset="0"/>
                <a:cs typeface="Segoe UI" pitchFamily="34" charset="0"/>
              </a:rPr>
              <a:t>Three appendices</a:t>
            </a:r>
          </a:p>
          <a:p>
            <a:pPr marL="457200" indent="-457200">
              <a:spcBef>
                <a:spcPct val="20000"/>
              </a:spcBef>
              <a:buSzPct val="70000"/>
              <a:buFont typeface="Arial" pitchFamily="34" charset="0"/>
              <a:buChar char="•"/>
            </a:pPr>
            <a:r>
              <a:rPr lang="en-US" sz="2400">
                <a:latin typeface="Calibri" pitchFamily="34" charset="0"/>
                <a:cs typeface="Segoe UI" pitchFamily="34" charset="0"/>
              </a:rPr>
              <a:t>A: Research and evidence; glossary of key terms</a:t>
            </a:r>
          </a:p>
          <a:p>
            <a:pPr marL="457200" indent="-457200">
              <a:spcBef>
                <a:spcPct val="20000"/>
              </a:spcBef>
              <a:buSzPct val="70000"/>
              <a:buFont typeface="Arial" pitchFamily="34" charset="0"/>
              <a:buChar char="•"/>
            </a:pPr>
            <a:r>
              <a:rPr lang="en-US" sz="2400">
                <a:latin typeface="Calibri" pitchFamily="34" charset="0"/>
                <a:cs typeface="Segoe UI" pitchFamily="34" charset="0"/>
              </a:rPr>
              <a:t>B: Reading text exemplars; sample performance tasks</a:t>
            </a:r>
          </a:p>
          <a:p>
            <a:pPr marL="457200" indent="-457200">
              <a:spcBef>
                <a:spcPct val="20000"/>
              </a:spcBef>
              <a:buSzPct val="70000"/>
              <a:buFont typeface="Arial" pitchFamily="34" charset="0"/>
              <a:buChar char="•"/>
            </a:pPr>
            <a:r>
              <a:rPr lang="en-US" sz="2400">
                <a:latin typeface="Calibri" pitchFamily="34" charset="0"/>
                <a:cs typeface="Segoe UI" pitchFamily="34" charset="0"/>
              </a:rPr>
              <a:t>C: Annotated student writing samples</a:t>
            </a:r>
            <a:endParaRPr lang="en-US" sz="2400" b="1">
              <a:latin typeface="Calibri" pitchFamily="34" charset="0"/>
              <a:cs typeface="Segoe UI" pitchFamily="34" charset="0"/>
            </a:endParaRPr>
          </a:p>
          <a:p>
            <a:pPr marL="457200" indent="-457200">
              <a:spcBef>
                <a:spcPct val="20000"/>
              </a:spcBef>
              <a:buSzPct val="70000"/>
              <a:buFont typeface="Arial" pitchFamily="34" charset="0"/>
              <a:buChar char="•"/>
            </a:pPr>
            <a:endParaRPr lang="en-US" sz="2200">
              <a:latin typeface="Calibr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txBox="1">
            <a:spLocks/>
          </p:cNvSpPr>
          <p:nvPr/>
        </p:nvSpPr>
        <p:spPr bwMode="auto">
          <a:xfrm>
            <a:off x="533400" y="1822450"/>
            <a:ext cx="8382000" cy="4038600"/>
          </a:xfrm>
          <a:prstGeom prst="rect">
            <a:avLst/>
          </a:prstGeom>
          <a:noFill/>
          <a:ln w="9525">
            <a:noFill/>
            <a:miter lim="800000"/>
            <a:headEnd/>
            <a:tailEnd/>
          </a:ln>
        </p:spPr>
        <p:txBody>
          <a:bodyPr/>
          <a:lstStyle/>
          <a:p>
            <a:pPr fontAlgn="auto">
              <a:spcBef>
                <a:spcPts val="600"/>
              </a:spcBef>
              <a:spcAft>
                <a:spcPts val="0"/>
              </a:spcAft>
              <a:buSzPct val="70000"/>
              <a:buFont typeface="Arial" pitchFamily="34" charset="0"/>
              <a:buChar char="•"/>
              <a:defRPr/>
            </a:pPr>
            <a:r>
              <a:rPr lang="en-US" sz="2800" dirty="0">
                <a:solidFill>
                  <a:prstClr val="black"/>
                </a:solidFill>
                <a:latin typeface="Calibri"/>
                <a:ea typeface="ＭＳ Ｐゴシック" pitchFamily="-106" charset="-128"/>
              </a:rPr>
              <a:t> Learning to read</a:t>
            </a:r>
          </a:p>
          <a:p>
            <a:pPr fontAlgn="auto">
              <a:spcBef>
                <a:spcPts val="600"/>
              </a:spcBef>
              <a:spcAft>
                <a:spcPts val="0"/>
              </a:spcAft>
              <a:buSzPct val="70000"/>
              <a:defRPr/>
            </a:pPr>
            <a:r>
              <a:rPr lang="en-US" sz="2800" dirty="0">
                <a:solidFill>
                  <a:prstClr val="black"/>
                </a:solidFill>
                <a:latin typeface="Calibri"/>
                <a:ea typeface="ＭＳ Ｐゴシック" pitchFamily="-106" charset="-128"/>
              </a:rPr>
              <a:t>	- Standards for Reading Foundational Skills K-5: </a:t>
            </a:r>
          </a:p>
          <a:p>
            <a:pPr fontAlgn="auto">
              <a:spcBef>
                <a:spcPts val="600"/>
              </a:spcBef>
              <a:spcAft>
                <a:spcPts val="0"/>
              </a:spcAft>
              <a:buSzPct val="70000"/>
              <a:defRPr/>
            </a:pPr>
            <a:r>
              <a:rPr lang="en-US" sz="2800" dirty="0">
                <a:solidFill>
                  <a:prstClr val="black"/>
                </a:solidFill>
                <a:latin typeface="Calibri"/>
                <a:ea typeface="ＭＳ Ｐゴシック" pitchFamily="-106" charset="-128"/>
              </a:rPr>
              <a:t>	  Phonemic Awareness, Phonics, and Fluency</a:t>
            </a:r>
          </a:p>
          <a:p>
            <a:pPr marL="463550" indent="-463550">
              <a:spcBef>
                <a:spcPts val="600"/>
              </a:spcBef>
              <a:buSzPct val="70000"/>
              <a:buFont typeface="Arial" pitchFamily="34" charset="0"/>
              <a:buChar char="•"/>
              <a:defRPr/>
            </a:pPr>
            <a:r>
              <a:rPr lang="en-US" sz="2800" dirty="0">
                <a:latin typeface="Calibri" pitchFamily="34" charset="0"/>
                <a:ea typeface="ＭＳ Ｐゴシック"/>
                <a:cs typeface="ＭＳ Ｐゴシック"/>
              </a:rPr>
              <a:t>Balance of literature and informational texts</a:t>
            </a:r>
            <a:endParaRPr lang="en-US" sz="5400" dirty="0">
              <a:latin typeface="Calibri" pitchFamily="34" charset="0"/>
              <a:cs typeface="Segoe UI" pitchFamily="34" charset="0"/>
            </a:endParaRPr>
          </a:p>
          <a:p>
            <a:pPr marL="463550" indent="-463550">
              <a:spcBef>
                <a:spcPts val="600"/>
              </a:spcBef>
              <a:buSzPct val="70000"/>
              <a:buFont typeface="Arial" pitchFamily="34" charset="0"/>
              <a:buChar char="•"/>
              <a:defRPr/>
            </a:pPr>
            <a:r>
              <a:rPr lang="en-US" sz="2800" dirty="0">
                <a:latin typeface="Calibri" pitchFamily="34" charset="0"/>
                <a:ea typeface="ＭＳ Ｐゴシック"/>
                <a:cs typeface="ＭＳ Ｐゴシック"/>
              </a:rPr>
              <a:t>Increased text complexity</a:t>
            </a:r>
          </a:p>
          <a:p>
            <a:pPr marL="463550" indent="-463550">
              <a:spcBef>
                <a:spcPts val="600"/>
              </a:spcBef>
              <a:buSzPct val="70000"/>
              <a:buFont typeface="Arial" pitchFamily="34" charset="0"/>
              <a:buChar char="•"/>
              <a:defRPr/>
            </a:pPr>
            <a:r>
              <a:rPr lang="en-US" sz="2800" dirty="0">
                <a:latin typeface="Calibri" pitchFamily="34" charset="0"/>
                <a:ea typeface="ＭＳ Ｐゴシック"/>
                <a:cs typeface="ＭＳ Ｐゴシック"/>
              </a:rPr>
              <a:t>6-12 standards: increased emphasis on informational text</a:t>
            </a:r>
          </a:p>
        </p:txBody>
      </p:sp>
      <p:sp>
        <p:nvSpPr>
          <p:cNvPr id="5" name="Rounded Rectangle 4"/>
          <p:cNvSpPr>
            <a:spLocks noChangeArrowheads="1"/>
          </p:cNvSpPr>
          <p:nvPr/>
        </p:nvSpPr>
        <p:spPr bwMode="auto">
          <a:xfrm>
            <a:off x="3048000" y="152400"/>
            <a:ext cx="2895600" cy="1654175"/>
          </a:xfrm>
          <a:prstGeom prst="roundRect">
            <a:avLst>
              <a:gd name="adj" fmla="val 16667"/>
            </a:avLst>
          </a:prstGeom>
          <a:gradFill rotWithShape="1">
            <a:gsLst>
              <a:gs pos="0">
                <a:srgbClr val="E8E8FA"/>
              </a:gs>
              <a:gs pos="64999">
                <a:srgbClr val="C3C3EF"/>
              </a:gs>
              <a:gs pos="100000">
                <a:srgbClr val="A8A8EA"/>
              </a:gs>
            </a:gsLst>
            <a:lin ang="5400000" scaled="1"/>
          </a:gradFill>
          <a:ln w="9525">
            <a:solidFill>
              <a:srgbClr val="2F2F98"/>
            </a:solidFill>
            <a:round/>
            <a:headEnd/>
            <a:tailEnd/>
          </a:ln>
          <a:effectLst>
            <a:outerShdw dist="20000" dir="5400000" rotWithShape="0">
              <a:srgbClr val="808080">
                <a:alpha val="37999"/>
              </a:srgbClr>
            </a:outerShdw>
          </a:effectLst>
        </p:spPr>
        <p:txBody>
          <a:bodyPr anchor="ctr"/>
          <a:lstStyle/>
          <a:p>
            <a:pPr algn="ctr" fontAlgn="auto">
              <a:spcBef>
                <a:spcPts val="0"/>
              </a:spcBef>
              <a:spcAft>
                <a:spcPts val="0"/>
              </a:spcAft>
              <a:defRPr/>
            </a:pPr>
            <a:r>
              <a:rPr lang="en-US" sz="3900" b="1">
                <a:latin typeface="Calibri" pitchFamily="34" charset="0"/>
              </a:rPr>
              <a:t>Reading</a:t>
            </a:r>
          </a:p>
        </p:txBody>
      </p:sp>
      <p:pic>
        <p:nvPicPr>
          <p:cNvPr id="7" name="Picture 2"/>
          <p:cNvPicPr>
            <a:picLocks noChangeAspect="1" noChangeArrowheads="1"/>
          </p:cNvPicPr>
          <p:nvPr/>
        </p:nvPicPr>
        <p:blipFill>
          <a:blip r:embed="rId2"/>
          <a:srcRect/>
          <a:stretch>
            <a:fillRect/>
          </a:stretch>
        </p:blipFill>
        <p:spPr bwMode="auto">
          <a:xfrm>
            <a:off x="6356350" y="4883150"/>
            <a:ext cx="2787650" cy="1974850"/>
          </a:xfrm>
          <a:prstGeom prst="rect">
            <a:avLst/>
          </a:prstGeom>
          <a:noFill/>
          <a:ln w="9525">
            <a:noFill/>
            <a:miter lim="800000"/>
            <a:headEnd/>
            <a:tailEnd/>
          </a:ln>
          <a:effectLst>
            <a:outerShdw algn="tl" rotWithShape="0">
              <a:srgbClr val="808080">
                <a:alpha val="70000"/>
              </a:srgbClr>
            </a:outerShdw>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381000"/>
            <a:ext cx="8229600" cy="838200"/>
          </a:xfrm>
          <a:prstGeom prst="rect">
            <a:avLst/>
          </a:prstGeom>
        </p:spPr>
        <p:txBody>
          <a:bodyPr/>
          <a:lstStyle/>
          <a:p>
            <a:pPr algn="ctr" fontAlgn="auto">
              <a:lnSpc>
                <a:spcPct val="90000"/>
              </a:lnSpc>
              <a:spcBef>
                <a:spcPts val="0"/>
              </a:spcBef>
              <a:spcAft>
                <a:spcPts val="0"/>
              </a:spcAft>
              <a:buClr>
                <a:srgbClr val="72BFC5"/>
              </a:buClr>
              <a:defRPr/>
            </a:pPr>
            <a:r>
              <a:rPr lang="en-US" sz="4000" b="1" dirty="0">
                <a:effectLst>
                  <a:outerShdw blurRad="38100" dist="38100" dir="2700000" algn="tl">
                    <a:srgbClr val="C0C0C0"/>
                  </a:outerShdw>
                </a:effectLst>
                <a:latin typeface="+mn-lt"/>
                <a:cs typeface="Segoe UI" pitchFamily="34" charset="0"/>
              </a:rPr>
              <a:t>Emphasis on Informational Text</a:t>
            </a:r>
          </a:p>
        </p:txBody>
      </p:sp>
      <p:graphicFrame>
        <p:nvGraphicFramePr>
          <p:cNvPr id="4" name="Table 3"/>
          <p:cNvGraphicFramePr>
            <a:graphicFrameLocks noGrp="1"/>
          </p:cNvGraphicFramePr>
          <p:nvPr/>
        </p:nvGraphicFramePr>
        <p:xfrm>
          <a:off x="381000" y="1295400"/>
          <a:ext cx="8382000" cy="2740348"/>
        </p:xfrm>
        <a:graphic>
          <a:graphicData uri="http://schemas.openxmlformats.org/drawingml/2006/table">
            <a:tbl>
              <a:tblPr/>
              <a:tblGrid>
                <a:gridCol w="2794000"/>
                <a:gridCol w="2794000"/>
                <a:gridCol w="2794000"/>
              </a:tblGrid>
              <a:tr h="442270">
                <a:tc gridSpan="3">
                  <a:txBody>
                    <a:bodyPr/>
                    <a:lstStyle/>
                    <a:p>
                      <a:pPr marL="173038" marR="0" lvl="0" indent="-173038" algn="ctr" defTabSz="914400" rtl="0" eaLnBrk="1" fontAlgn="base" latinLnBrk="0" hangingPunct="1">
                        <a:lnSpc>
                          <a:spcPct val="100000"/>
                        </a:lnSpc>
                        <a:spcBef>
                          <a:spcPct val="20000"/>
                        </a:spcBef>
                        <a:spcAft>
                          <a:spcPct val="0"/>
                        </a:spcAft>
                        <a:buClr>
                          <a:srgbClr val="72BFC5"/>
                        </a:buClr>
                        <a:buSzPct val="70000"/>
                        <a:buFontTx/>
                        <a:buNone/>
                        <a:tabLst/>
                      </a:pPr>
                      <a:endParaRPr kumimoji="0" lang="en-US" sz="2800" b="0" i="0" u="none" strike="noStrike" cap="none" normalizeH="0" baseline="0" dirty="0" smtClean="0">
                        <a:ln>
                          <a:noFill/>
                        </a:ln>
                        <a:solidFill>
                          <a:schemeClr val="bg1"/>
                        </a:solidFill>
                        <a:effectLst/>
                        <a:latin typeface="Arial" pitchFamily="34" charset="0"/>
                        <a:cs typeface="Segoe UI" pitchFamily="34"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hMerge="1">
                  <a:txBody>
                    <a:bodyPr/>
                    <a:lstStyle/>
                    <a:p>
                      <a:endParaRPr lang="en-US"/>
                    </a:p>
                  </a:txBody>
                  <a:tcPr/>
                </a:tc>
                <a:tc hMerge="1">
                  <a:txBody>
                    <a:bodyPr/>
                    <a:lstStyle/>
                    <a:p>
                      <a:endParaRPr lang="en-US"/>
                    </a:p>
                  </a:txBody>
                  <a:tcPr/>
                </a:tc>
              </a:tr>
              <a:tr h="55554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Grade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Literary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F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1"/>
                          </a:solidFill>
                          <a:effectLst/>
                          <a:latin typeface="Arial" pitchFamily="34" charset="0"/>
                          <a:cs typeface="Arial" pitchFamily="34" charset="0"/>
                        </a:rPr>
                        <a:t>Informational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3366FF"/>
                    </a:solidFill>
                  </a:tcPr>
                </a:tc>
              </a:tr>
              <a:tr h="55554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Arial"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Arial" pitchFamily="34"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Arial" pitchFamily="34" charset="0"/>
                        </a:rPr>
                        <a:t>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F0"/>
                    </a:solidFill>
                  </a:tcPr>
                </a:tc>
              </a:tr>
              <a:tr h="55554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Arial" pitchFamily="34"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Arial" pitchFamily="34" charset="0"/>
                        </a:rPr>
                        <a:t>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smtClean="0">
                          <a:ln>
                            <a:noFill/>
                          </a:ln>
                          <a:solidFill>
                            <a:srgbClr val="000000"/>
                          </a:solidFill>
                          <a:effectLst/>
                          <a:latin typeface="Arial" pitchFamily="34" charset="0"/>
                          <a:cs typeface="Arial" pitchFamily="34" charset="0"/>
                        </a:rPr>
                        <a:t>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AEDEF"/>
                    </a:solidFill>
                  </a:tcPr>
                </a:tc>
              </a:tr>
              <a:tr h="55554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12</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30%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F0"/>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Arial" pitchFamily="34" charset="0"/>
                          <a:cs typeface="Arial" pitchFamily="34" charset="0"/>
                        </a:rPr>
                        <a:t>70%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1D1F0"/>
                    </a:solidFill>
                  </a:tcPr>
                </a:tc>
              </a:tr>
            </a:tbl>
          </a:graphicData>
        </a:graphic>
      </p:graphicFrame>
      <p:sp>
        <p:nvSpPr>
          <p:cNvPr id="8219" name="TextBox 5"/>
          <p:cNvSpPr txBox="1">
            <a:spLocks noChangeArrowheads="1"/>
          </p:cNvSpPr>
          <p:nvPr/>
        </p:nvSpPr>
        <p:spPr bwMode="auto">
          <a:xfrm>
            <a:off x="533400" y="4522788"/>
            <a:ext cx="8229600" cy="954087"/>
          </a:xfrm>
          <a:prstGeom prst="rect">
            <a:avLst/>
          </a:prstGeom>
          <a:solidFill>
            <a:schemeClr val="accent2"/>
          </a:solidFill>
          <a:ln w="9525">
            <a:noFill/>
            <a:miter lim="800000"/>
            <a:headEnd/>
            <a:tailEnd/>
          </a:ln>
        </p:spPr>
        <p:txBody>
          <a:bodyPr>
            <a:spAutoFit/>
          </a:bodyPr>
          <a:lstStyle/>
          <a:p>
            <a:pPr marL="173038" indent="-173038" algn="ctr">
              <a:spcBef>
                <a:spcPct val="20000"/>
              </a:spcBef>
              <a:buClr>
                <a:srgbClr val="72BFC5"/>
              </a:buClr>
              <a:buSzPct val="70000"/>
            </a:pPr>
            <a:r>
              <a:rPr lang="en-US" sz="2800">
                <a:solidFill>
                  <a:schemeClr val="bg1"/>
                </a:solidFill>
                <a:latin typeface="Calibri" pitchFamily="34" charset="0"/>
                <a:cs typeface="Segoe UI" pitchFamily="34" charset="0"/>
              </a:rPr>
              <a:t>Distribution of Literary and Informational Passages by Grade in the 2009 NAEP Reading Framework</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2"/>
          <p:cNvSpPr txBox="1">
            <a:spLocks/>
          </p:cNvSpPr>
          <p:nvPr/>
        </p:nvSpPr>
        <p:spPr bwMode="auto">
          <a:xfrm>
            <a:off x="304800" y="2286000"/>
            <a:ext cx="8610600" cy="3657600"/>
          </a:xfrm>
          <a:prstGeom prst="rect">
            <a:avLst/>
          </a:prstGeom>
          <a:noFill/>
          <a:ln w="9525">
            <a:noFill/>
            <a:miter lim="800000"/>
            <a:headEnd/>
            <a:tailEnd/>
          </a:ln>
        </p:spPr>
        <p:txBody>
          <a:bodyPr/>
          <a:lstStyle/>
          <a:p>
            <a:pPr marL="463550" indent="-463550">
              <a:lnSpc>
                <a:spcPct val="80000"/>
              </a:lnSpc>
              <a:buClr>
                <a:srgbClr val="72BFC5"/>
              </a:buClr>
              <a:buSzPct val="70000"/>
              <a:buFont typeface="Arial" pitchFamily="34" charset="0"/>
              <a:buNone/>
            </a:pPr>
            <a:endParaRPr lang="en-US" sz="2800" b="1">
              <a:latin typeface="Calibri" pitchFamily="34" charset="0"/>
              <a:ea typeface="ＭＳ Ｐゴシック" pitchFamily="34" charset="-128"/>
            </a:endParaRPr>
          </a:p>
          <a:p>
            <a:pPr marL="463550" indent="-463550">
              <a:lnSpc>
                <a:spcPct val="80000"/>
              </a:lnSpc>
              <a:buSzPct val="70000"/>
              <a:buFont typeface="Arial" pitchFamily="34" charset="0"/>
              <a:buChar char="•"/>
            </a:pPr>
            <a:r>
              <a:rPr lang="en-US" sz="2800">
                <a:latin typeface="Calibri" pitchFamily="34" charset="0"/>
                <a:ea typeface="ＭＳ Ｐゴシック" pitchFamily="34" charset="-128"/>
              </a:rPr>
              <a:t>Complement specific content demands, </a:t>
            </a:r>
          </a:p>
          <a:p>
            <a:pPr marL="463550" indent="-463550">
              <a:lnSpc>
                <a:spcPct val="80000"/>
              </a:lnSpc>
              <a:buSzPct val="70000"/>
            </a:pPr>
            <a:r>
              <a:rPr lang="en-US" sz="2800">
                <a:latin typeface="Calibri" pitchFamily="34" charset="0"/>
                <a:ea typeface="ＭＳ Ｐゴシック" pitchFamily="34" charset="-128"/>
              </a:rPr>
              <a:t>     </a:t>
            </a:r>
            <a:r>
              <a:rPr lang="en-US" sz="2800" b="1">
                <a:latin typeface="Calibri" pitchFamily="34" charset="0"/>
                <a:ea typeface="ＭＳ Ｐゴシック" pitchFamily="34" charset="-128"/>
              </a:rPr>
              <a:t>not</a:t>
            </a:r>
            <a:r>
              <a:rPr lang="en-US" sz="2800">
                <a:latin typeface="Calibri" pitchFamily="34" charset="0"/>
                <a:ea typeface="ＭＳ Ｐゴシック" pitchFamily="34" charset="-128"/>
              </a:rPr>
              <a:t> replace them</a:t>
            </a:r>
          </a:p>
          <a:p>
            <a:pPr marL="463550" indent="-463550">
              <a:lnSpc>
                <a:spcPct val="80000"/>
              </a:lnSpc>
              <a:buSzPct val="70000"/>
              <a:buFont typeface="Arial" pitchFamily="34" charset="0"/>
              <a:buChar char="•"/>
            </a:pPr>
            <a:endParaRPr lang="en-US" sz="800">
              <a:latin typeface="Calibri" pitchFamily="34" charset="0"/>
              <a:ea typeface="ＭＳ Ｐゴシック" pitchFamily="34" charset="-128"/>
            </a:endParaRPr>
          </a:p>
          <a:p>
            <a:pPr marL="463550" indent="-463550">
              <a:lnSpc>
                <a:spcPct val="80000"/>
              </a:lnSpc>
              <a:spcBef>
                <a:spcPts val="600"/>
              </a:spcBef>
              <a:buSzPct val="70000"/>
              <a:buFont typeface="Arial" pitchFamily="34" charset="0"/>
              <a:buChar char="•"/>
            </a:pPr>
            <a:r>
              <a:rPr lang="en-US" sz="2800">
                <a:latin typeface="Calibri" pitchFamily="34" charset="0"/>
                <a:ea typeface="ＭＳ Ｐゴシック" pitchFamily="34" charset="-128"/>
              </a:rPr>
              <a:t>Instruction in reading, writing, speaking is a shared responsibility within a school</a:t>
            </a:r>
          </a:p>
          <a:p>
            <a:pPr marL="463550" indent="-463550">
              <a:lnSpc>
                <a:spcPct val="80000"/>
              </a:lnSpc>
              <a:spcBef>
                <a:spcPts val="600"/>
              </a:spcBef>
              <a:buSzPct val="70000"/>
              <a:buFont typeface="Arial" pitchFamily="34" charset="0"/>
              <a:buChar char="•"/>
            </a:pPr>
            <a:endParaRPr lang="en-US" sz="800">
              <a:latin typeface="Calibri" pitchFamily="34" charset="0"/>
              <a:ea typeface="ＭＳ Ｐゴシック" pitchFamily="34" charset="-128"/>
            </a:endParaRPr>
          </a:p>
          <a:p>
            <a:pPr marL="463550" indent="-463550">
              <a:lnSpc>
                <a:spcPct val="80000"/>
              </a:lnSpc>
              <a:spcBef>
                <a:spcPts val="600"/>
              </a:spcBef>
              <a:buSzPct val="70000"/>
              <a:buFont typeface="Arial" pitchFamily="34" charset="0"/>
              <a:buChar char="•"/>
            </a:pPr>
            <a:r>
              <a:rPr lang="en-US" sz="2800">
                <a:latin typeface="Calibri" pitchFamily="34" charset="0"/>
                <a:ea typeface="ＭＳ Ｐゴシック" pitchFamily="34" charset="-128"/>
              </a:rPr>
              <a:t>Skills: analyze, evaluate, use text features and structure</a:t>
            </a:r>
          </a:p>
          <a:p>
            <a:pPr marL="463550" indent="-463550">
              <a:lnSpc>
                <a:spcPct val="80000"/>
              </a:lnSpc>
              <a:spcBef>
                <a:spcPct val="20000"/>
              </a:spcBef>
              <a:buClr>
                <a:srgbClr val="72BFC5"/>
              </a:buClr>
              <a:buSzPct val="70000"/>
              <a:buFont typeface="Arial" pitchFamily="34" charset="0"/>
              <a:buChar char="•"/>
            </a:pPr>
            <a:endParaRPr lang="en-US" sz="1500">
              <a:latin typeface="Calibri" pitchFamily="34" charset="0"/>
              <a:cs typeface="Segoe UI" pitchFamily="34" charset="0"/>
            </a:endParaRPr>
          </a:p>
        </p:txBody>
      </p:sp>
      <p:sp>
        <p:nvSpPr>
          <p:cNvPr id="4" name="TextBox 3"/>
          <p:cNvSpPr txBox="1"/>
          <p:nvPr/>
        </p:nvSpPr>
        <p:spPr>
          <a:xfrm>
            <a:off x="990600" y="609600"/>
            <a:ext cx="7200900" cy="1600200"/>
          </a:xfrm>
          <a:prstGeom prst="rect">
            <a:avLst/>
          </a:prstGeom>
          <a:noFill/>
          <a:ln w="57150"/>
        </p:spPr>
        <p:style>
          <a:lnRef idx="2">
            <a:schemeClr val="dk1"/>
          </a:lnRef>
          <a:fillRef idx="1">
            <a:schemeClr val="lt1"/>
          </a:fillRef>
          <a:effectRef idx="0">
            <a:schemeClr val="dk1"/>
          </a:effectRef>
          <a:fontRef idx="minor">
            <a:schemeClr val="dk1"/>
          </a:fontRef>
        </p:style>
        <p:txBody>
          <a:bodyPr anchor="ctr">
            <a:normAutofit/>
          </a:bodyPr>
          <a:lstStyle/>
          <a:p>
            <a:pPr algn="ctr" fontAlgn="auto">
              <a:spcBef>
                <a:spcPts val="0"/>
              </a:spcBef>
              <a:spcAft>
                <a:spcPts val="0"/>
              </a:spcAft>
              <a:defRPr/>
            </a:pPr>
            <a:r>
              <a:rPr lang="en-US" sz="2800" b="1" dirty="0">
                <a:solidFill>
                  <a:srgbClr val="000000"/>
                </a:solidFill>
                <a:ea typeface="ＭＳ Ｐゴシック" pitchFamily="-106" charset="-128"/>
              </a:rPr>
              <a:t>Standards for Reading and Writing in History/Social Studies, Science, and Technical subjects at Grades 6-12</a:t>
            </a:r>
            <a:endParaRPr lang="en-US" sz="2800" dirty="0">
              <a:solidFill>
                <a:schemeClr val="tx1"/>
              </a:solidFill>
              <a:latin typeface="Perpetua" pitchFamily="18"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381000" y="152400"/>
            <a:ext cx="8915400" cy="5791200"/>
          </a:xfrm>
        </p:spPr>
        <p:txBody>
          <a:bodyPr/>
          <a:lstStyle/>
          <a:p>
            <a:pPr algn="ctr" eaLnBrk="1" hangingPunct="1">
              <a:spcAft>
                <a:spcPts val="300"/>
              </a:spcAft>
              <a:buFontTx/>
              <a:buNone/>
            </a:pPr>
            <a:r>
              <a:rPr lang="en-US" b="1" smtClean="0"/>
              <a:t>Literacy</a:t>
            </a:r>
            <a:r>
              <a:rPr lang="en-US" b="1" smtClean="0">
                <a:solidFill>
                  <a:srgbClr val="003366"/>
                </a:solidFill>
              </a:rPr>
              <a:t> </a:t>
            </a:r>
            <a:r>
              <a:rPr lang="en-US" b="1" smtClean="0"/>
              <a:t>in</a:t>
            </a:r>
            <a:r>
              <a:rPr lang="en-US" b="1" smtClean="0">
                <a:solidFill>
                  <a:srgbClr val="003366"/>
                </a:solidFill>
              </a:rPr>
              <a:t> </a:t>
            </a:r>
            <a:r>
              <a:rPr lang="en-US" b="1" smtClean="0"/>
              <a:t>History/Social</a:t>
            </a:r>
            <a:r>
              <a:rPr lang="en-US" b="1" smtClean="0">
                <a:solidFill>
                  <a:srgbClr val="003366"/>
                </a:solidFill>
              </a:rPr>
              <a:t> </a:t>
            </a:r>
            <a:r>
              <a:rPr lang="en-US" b="1" smtClean="0"/>
              <a:t>Studies</a:t>
            </a:r>
            <a:r>
              <a:rPr lang="en-US" b="1" smtClean="0">
                <a:solidFill>
                  <a:srgbClr val="003366"/>
                </a:solidFill>
              </a:rPr>
              <a:t>, </a:t>
            </a:r>
            <a:r>
              <a:rPr lang="en-US" b="1" smtClean="0"/>
              <a:t>Science</a:t>
            </a:r>
            <a:r>
              <a:rPr lang="en-US" b="1" smtClean="0">
                <a:solidFill>
                  <a:srgbClr val="003366"/>
                </a:solidFill>
              </a:rPr>
              <a:t>, </a:t>
            </a:r>
          </a:p>
          <a:p>
            <a:pPr algn="ctr" eaLnBrk="1" hangingPunct="1">
              <a:spcAft>
                <a:spcPts val="300"/>
              </a:spcAft>
              <a:buFontTx/>
              <a:buNone/>
            </a:pPr>
            <a:r>
              <a:rPr lang="en-US" b="1" smtClean="0"/>
              <a:t>and</a:t>
            </a:r>
            <a:r>
              <a:rPr lang="en-US" b="1" smtClean="0">
                <a:solidFill>
                  <a:srgbClr val="003366"/>
                </a:solidFill>
              </a:rPr>
              <a:t> </a:t>
            </a:r>
            <a:r>
              <a:rPr lang="en-US" b="1" smtClean="0"/>
              <a:t>Technical</a:t>
            </a:r>
            <a:r>
              <a:rPr lang="en-US" b="1" smtClean="0">
                <a:solidFill>
                  <a:srgbClr val="003366"/>
                </a:solidFill>
              </a:rPr>
              <a:t> </a:t>
            </a:r>
            <a:r>
              <a:rPr lang="en-US" b="1" smtClean="0"/>
              <a:t>Subjects</a:t>
            </a:r>
          </a:p>
          <a:p>
            <a:pPr algn="ctr" eaLnBrk="1" hangingPunct="1">
              <a:spcAft>
                <a:spcPts val="300"/>
              </a:spcAft>
              <a:buFontTx/>
              <a:buNone/>
            </a:pPr>
            <a:endParaRPr lang="en-US" sz="1500" b="1" smtClean="0"/>
          </a:p>
          <a:p>
            <a:pPr lvl="1" eaLnBrk="1" hangingPunct="1">
              <a:spcBef>
                <a:spcPts val="300"/>
              </a:spcBef>
              <a:buFont typeface="Arial" pitchFamily="34" charset="0"/>
              <a:buChar char="•"/>
            </a:pPr>
            <a:r>
              <a:rPr lang="en-US" smtClean="0"/>
              <a:t>Explain how a simple machine works (science)</a:t>
            </a:r>
          </a:p>
          <a:p>
            <a:pPr lvl="1" eaLnBrk="1" hangingPunct="1">
              <a:spcBef>
                <a:spcPts val="300"/>
              </a:spcBef>
              <a:buFontTx/>
              <a:buNone/>
            </a:pPr>
            <a:endParaRPr lang="en-US" sz="800" smtClean="0"/>
          </a:p>
          <a:p>
            <a:pPr lvl="1" eaLnBrk="1" hangingPunct="1">
              <a:spcBef>
                <a:spcPts val="300"/>
              </a:spcBef>
              <a:buFont typeface="Arial" pitchFamily="34" charset="0"/>
              <a:buChar char="•"/>
            </a:pPr>
            <a:r>
              <a:rPr lang="en-US" smtClean="0"/>
              <a:t>Compare/contrast world events (social studies)</a:t>
            </a:r>
          </a:p>
          <a:p>
            <a:pPr lvl="1" eaLnBrk="1" hangingPunct="1">
              <a:spcBef>
                <a:spcPts val="300"/>
              </a:spcBef>
              <a:buFontTx/>
              <a:buNone/>
            </a:pPr>
            <a:endParaRPr lang="en-US" sz="800" smtClean="0"/>
          </a:p>
          <a:p>
            <a:pPr lvl="1" eaLnBrk="1" hangingPunct="1">
              <a:spcBef>
                <a:spcPts val="300"/>
              </a:spcBef>
              <a:buFont typeface="Arial" pitchFamily="34" charset="0"/>
              <a:buChar char="•"/>
            </a:pPr>
            <a:r>
              <a:rPr lang="en-US" smtClean="0"/>
              <a:t>Justify a solution to a problem (mathematics)</a:t>
            </a:r>
          </a:p>
          <a:p>
            <a:pPr lvl="1" eaLnBrk="1" hangingPunct="1">
              <a:spcBef>
                <a:spcPts val="300"/>
              </a:spcBef>
              <a:buFontTx/>
              <a:buNone/>
            </a:pPr>
            <a:endParaRPr lang="en-US" sz="800" smtClean="0"/>
          </a:p>
          <a:p>
            <a:pPr lvl="1" eaLnBrk="1" hangingPunct="1">
              <a:spcBef>
                <a:spcPts val="300"/>
              </a:spcBef>
              <a:buFontTx/>
              <a:buNone/>
            </a:pPr>
            <a:endParaRPr lang="en-US" sz="800" smtClean="0"/>
          </a:p>
          <a:p>
            <a:pPr lvl="1" eaLnBrk="1" hangingPunct="1">
              <a:spcBef>
                <a:spcPts val="300"/>
              </a:spcBef>
              <a:buFont typeface="Wingdings" pitchFamily="2" charset="2"/>
              <a:buChar char="ü"/>
            </a:pPr>
            <a:r>
              <a:rPr lang="en-US" smtClean="0"/>
              <a:t> Academic vocabulary in all subjects</a:t>
            </a:r>
          </a:p>
          <a:p>
            <a:pPr lvl="1" eaLnBrk="1" hangingPunct="1">
              <a:spcBef>
                <a:spcPts val="300"/>
              </a:spcBef>
              <a:buFontTx/>
              <a:buNone/>
            </a:pPr>
            <a:endParaRPr lang="en-US" sz="800" smtClean="0"/>
          </a:p>
          <a:p>
            <a:pPr lvl="1" eaLnBrk="1" hangingPunct="1">
              <a:spcBef>
                <a:spcPts val="300"/>
              </a:spcBef>
              <a:spcAft>
                <a:spcPts val="1000"/>
              </a:spcAft>
              <a:buFont typeface="Wingdings" pitchFamily="2" charset="2"/>
              <a:buChar char="ü"/>
            </a:pPr>
            <a:r>
              <a:rPr lang="en-US" smtClean="0"/>
              <a:t> Read and understand more challenging texts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TotalTime>
  <Words>871</Words>
  <Application>Microsoft Office PowerPoint</Application>
  <PresentationFormat>On-screen Show (4:3)</PresentationFormat>
  <Paragraphs>184</Paragraphs>
  <Slides>20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Segoe UI</vt:lpstr>
      <vt:lpstr>Wingdings 2</vt:lpstr>
      <vt:lpstr>Perpetua</vt:lpstr>
      <vt:lpstr>ＭＳ Ｐゴシック</vt:lpstr>
      <vt:lpstr>Wingdings</vt:lpstr>
      <vt:lpstr>Office Theme</vt:lpstr>
      <vt:lpstr>English Language Arts Overview</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English Language Arts –  Instructional Shift</vt:lpstr>
      <vt:lpstr>Slide 20</vt:lpstr>
    </vt:vector>
  </TitlesOfParts>
  <Company>School District #12</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Penny</dc:creator>
  <cp:lastModifiedBy>Brian Altman</cp:lastModifiedBy>
  <cp:revision>12</cp:revision>
  <dcterms:created xsi:type="dcterms:W3CDTF">2011-11-07T16:29:41Z</dcterms:created>
  <dcterms:modified xsi:type="dcterms:W3CDTF">2014-09-05T22:54:27Z</dcterms:modified>
</cp:coreProperties>
</file>